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60" r:id="rId3"/>
    <p:sldId id="257" r:id="rId4"/>
    <p:sldId id="258" r:id="rId5"/>
    <p:sldId id="296" r:id="rId6"/>
    <p:sldId id="304" r:id="rId7"/>
    <p:sldId id="259" r:id="rId8"/>
    <p:sldId id="261" r:id="rId9"/>
    <p:sldId id="280" r:id="rId10"/>
    <p:sldId id="264" r:id="rId11"/>
    <p:sldId id="298" r:id="rId12"/>
    <p:sldId id="265" r:id="rId13"/>
    <p:sldId id="267" r:id="rId14"/>
    <p:sldId id="297" r:id="rId15"/>
    <p:sldId id="302" r:id="rId16"/>
    <p:sldId id="301" r:id="rId17"/>
    <p:sldId id="299" r:id="rId18"/>
    <p:sldId id="282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300" r:id="rId29"/>
    <p:sldId id="275" r:id="rId30"/>
    <p:sldId id="278" r:id="rId3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2"/>
    <p:restoredTop sz="65210"/>
  </p:normalViewPr>
  <p:slideViewPr>
    <p:cSldViewPr snapToGrid="0" snapToObjects="1">
      <p:cViewPr varScale="1">
        <p:scale>
          <a:sx n="96" d="100"/>
          <a:sy n="96" d="100"/>
        </p:scale>
        <p:origin x="28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CA96-0EB8-B44B-962B-9ED86D4C86DD}" type="datetimeFigureOut">
              <a:rPr lang="en-CN" smtClean="0"/>
              <a:t>2022/6/24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26E0-83D6-5846-9C80-B32E7B5671A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5480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4652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4767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775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9036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4696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0333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76470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012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9156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6394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1642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5108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70365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2486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4551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64978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80143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9642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93230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78638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68139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29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1992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26875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584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33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4409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8254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7106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3653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26E0-83D6-5846-9C80-B32E7B5671A7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333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146B-BBB7-354C-B9C4-68186EAD4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00D7-B09B-844B-9E75-EE6DB89B4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75F89-0C90-3043-A7C8-9E764F83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25C16-4788-8946-B6DB-FD2C7DC6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25D64-A1CE-274F-AB90-46386F9D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0504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31E8-4F66-2446-90BD-0191CDC7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2E7E4-BF12-1E49-9E07-E045754B1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1633-C277-9543-BA12-EE6A1377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443D3-18FF-E44C-BB6D-93593413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1DA09-F224-1643-B3BE-9D3990C4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003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F9232-D923-0240-B0CD-52772135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EE720-A0E4-8D47-846C-DF63369B3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A0363-9E1E-7247-874A-42B9E79B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B7D2-EC11-A846-9A0D-EC43EF55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2E01-872B-884B-A0AC-C335F088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31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A9C9-3775-7D47-8F62-55E24BAA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F6ED-3859-9E4E-A866-7007D085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29393-E0B1-8348-95B8-C4BB6CB4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E8764-F543-C940-B05A-33CB7310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3726-F656-8B40-84B7-F9929F70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234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C038-7B74-CC4C-8E9C-CF7ABFA4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C715C-5E20-4A40-ACB0-073A8D959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69F8-2A6A-9944-80B3-35489469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3E8E-E3B8-8A4D-8080-623EF27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9D5E-8888-D04F-A4BE-190338FB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186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4F47-F621-0D4A-98DA-6DB65D77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BBAA-ADEC-7D43-987C-FA52EA033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2FBE5-D717-A149-A785-5258511E2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EB5AB-6712-AC44-A0C5-064BD596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13E34-B04A-4842-AE3A-64F55D9C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E27A0-F368-184F-BC6B-FFF2C8E8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89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D273-CD13-7D48-A45A-FCAF8D2A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9C50D-AC7D-604C-9FF7-DD13E175C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099CB-89E8-104F-9155-2062F4D8F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06B2F-7E1D-274A-B413-8206BF644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CE685-1DAA-6F42-8B46-9E69E858F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30B31-1AA0-824C-911C-A122ACC1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941E3-64D6-0B4F-A4AF-C3C4EF6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140AF-3305-124F-AC90-FAFE3A02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67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0DAD-E738-764F-85B0-C15AF151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6E299-3EDC-C946-B845-3B1244F8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B18E8-234E-4E43-99AA-776D4B9A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F6B54-EF19-0948-A2D7-13083872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644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10214-83F5-C04D-A390-D21A49D2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E4A4A-BC13-1A4C-8D0D-83AA076F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89A58-3586-CE4F-BD73-031F3193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219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3F63-252B-5446-BB79-9FE979A3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27AB-0B5B-7D46-9C51-D79B58AE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ED706-14E5-F647-B99B-BA1E09695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6434D-4A64-CB40-8BBE-5A3A865D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6DFA-579C-3146-B341-C99C0DEE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CF018-F008-244B-89B5-D6C4568D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1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E56B-7144-A341-82C1-0F005404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43CBD-D643-984E-8A10-EF1A7B854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6A3A7-5FA6-1542-85BE-C5C80F4C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4A3F9-F373-1441-A560-6EF50EB0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2BA1C-F1A7-BA4A-993A-54CA3153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8B534-0663-6D4A-90B3-9F5B6DA3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042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DF0A0-A418-0C46-B14C-3BC60E65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F47F0-4F29-6345-91E9-310F37CD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94DBF-8FEF-2F42-8F7C-129FC3C92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BA21-600E-6E49-8994-7E48A5FE53C8}" type="datetimeFigureOut">
              <a:rPr kumimoji="1" lang="zh-CN" altLang="en-US" smtClean="0"/>
              <a:t>2022/6/24</a:t>
            </a:fld>
            <a:endParaRPr kumimoji="1"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0A26-D1C2-5746-A48D-1541BD2B3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B931D-2397-B942-AC3C-288089B9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46D1-416B-4E4B-9739-5833D302FC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51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70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3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41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.png"/><Relationship Id="rId5" Type="http://schemas.openxmlformats.org/officeDocument/2006/relationships/image" Target="../media/image210.png"/><Relationship Id="rId10" Type="http://schemas.openxmlformats.org/officeDocument/2006/relationships/image" Target="../media/image70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D2370-0466-C147-A45C-9564E78FA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94" y="170899"/>
            <a:ext cx="11985812" cy="2387600"/>
          </a:xfrm>
        </p:spPr>
        <p:txBody>
          <a:bodyPr>
            <a:normAutofit/>
          </a:bodyPr>
          <a:lstStyle/>
          <a:p>
            <a:r>
              <a:rPr lang="en-US" sz="5400" dirty="0"/>
              <a:t>The Exact Complexity of PRFs</a:t>
            </a:r>
            <a:br>
              <a:rPr lang="en-US" sz="5400" dirty="0"/>
            </a:br>
            <a:r>
              <a:rPr lang="en-US" sz="5400" dirty="0"/>
              <a:t>and the Black-Box Natural Proof Barrier</a:t>
            </a:r>
            <a:endParaRPr 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6A6ACC-D047-9143-9002-1E06C0227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500" y="4759375"/>
            <a:ext cx="9144000" cy="1655762"/>
          </a:xfrm>
        </p:spPr>
        <p:txBody>
          <a:bodyPr/>
          <a:lstStyle/>
          <a:p>
            <a:r>
              <a:rPr kumimoji="1" lang="en-US" altLang="zh-CN" dirty="0" err="1"/>
              <a:t>Zhiyuan</a:t>
            </a:r>
            <a:r>
              <a:rPr kumimoji="1" lang="en-US" altLang="zh-CN" dirty="0"/>
              <a:t> Fan             </a:t>
            </a:r>
            <a:r>
              <a:rPr kumimoji="1" lang="en-US" altLang="zh-CN" dirty="0" err="1"/>
              <a:t>Jiatu</a:t>
            </a:r>
            <a:r>
              <a:rPr kumimoji="1" lang="en-US" altLang="zh-CN" dirty="0"/>
              <a:t> Li            </a:t>
            </a:r>
            <a:r>
              <a:rPr kumimoji="1" lang="en-US" altLang="zh-CN" i="1" dirty="0"/>
              <a:t>Tianqi Yang</a:t>
            </a:r>
          </a:p>
          <a:p>
            <a:r>
              <a:rPr kumimoji="1" lang="en-US" altLang="zh-CN" dirty="0"/>
              <a:t>Institute for Interdisciplinary Information Sciences</a:t>
            </a:r>
          </a:p>
          <a:p>
            <a:r>
              <a:rPr kumimoji="1" lang="en-US" altLang="zh-CN" dirty="0"/>
              <a:t>Tsinghua University, Beijing, China</a:t>
            </a:r>
            <a:endParaRPr kumimoji="1" lang="zh-CN" altLang="en-US" dirty="0"/>
          </a:p>
        </p:txBody>
      </p:sp>
      <p:pic>
        <p:nvPicPr>
          <p:cNvPr id="5" name="Picture 4" descr="A person standing by a railing with hill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FD3FF162-A37B-3C48-8A14-0CD5893CB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4" t="24553" r="58826" b="42077"/>
          <a:stretch/>
        </p:blipFill>
        <p:spPr>
          <a:xfrm>
            <a:off x="5443517" y="2618733"/>
            <a:ext cx="1539966" cy="1972323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3E3D029B-67EE-5448-8C88-0B6DB8F6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408"/>
          <a:stretch/>
        </p:blipFill>
        <p:spPr>
          <a:xfrm>
            <a:off x="3479981" y="2618495"/>
            <a:ext cx="1468025" cy="1972800"/>
          </a:xfrm>
          <a:prstGeom prst="rect">
            <a:avLst/>
          </a:prstGeom>
        </p:spPr>
      </p:pic>
      <p:pic>
        <p:nvPicPr>
          <p:cNvPr id="9" name="Picture 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9D32829-140C-A84E-B99D-3E9C88B5A3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71" t="4776" r="20505" b="23659"/>
          <a:stretch/>
        </p:blipFill>
        <p:spPr>
          <a:xfrm>
            <a:off x="7478994" y="2618685"/>
            <a:ext cx="1539966" cy="19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4D40-05B3-5646-9A1B-9F83BF37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4E8C17-8423-0B46-9523-B20B5811A2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8553042"/>
                  </p:ext>
                </p:extLst>
              </p:nvPr>
            </p:nvGraphicFramePr>
            <p:xfrm>
              <a:off x="838200" y="1825625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05696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111189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CN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sz="2000" dirty="0"/>
                            <a:t>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chemeClr val="tx1"/>
                              </a:solidFill>
                            </a:rPr>
                            <a:t> size AND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>
                              <a:solidFill>
                                <a:schemeClr val="tx1"/>
                              </a:solidFill>
                            </a:rPr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chemeClr val="tx1"/>
                              </a:solidFill>
                            </a:rPr>
                            <a:t> wires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for some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endParaRPr lang="en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wires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4E8C17-8423-0B46-9523-B20B5811A2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8553042"/>
                  </p:ext>
                </p:extLst>
              </p:nvPr>
            </p:nvGraphicFramePr>
            <p:xfrm>
              <a:off x="838200" y="1825625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05696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111189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CN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2018" t="-6452" r="-541284" b="-3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2018" t="-58929" r="-541284" b="-8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4444" t="-58929" r="-227778" b="-8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75104" t="-58929" r="-70124" b="-8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399398" t="-58929" r="-1807" b="-80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453327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2018" t="-247222" r="-54128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4444" t="-247222" r="-22777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75104" t="-247222" r="-7012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399398" t="-247222" r="-1807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12A23A-ECBF-1548-BBD5-AB055B007E98}"/>
              </a:ext>
            </a:extLst>
          </p:cNvPr>
          <p:cNvSpPr txBox="1"/>
          <p:nvPr/>
        </p:nvSpPr>
        <p:spPr>
          <a:xfrm>
            <a:off x="1644144" y="4039437"/>
            <a:ext cx="223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00B0F0"/>
                </a:solidFill>
              </a:rPr>
              <a:t>W</a:t>
            </a:r>
            <a:r>
              <a:rPr lang="en-CN" sz="2800" dirty="0">
                <a:solidFill>
                  <a:srgbClr val="00B0F0"/>
                </a:solidFill>
              </a:rPr>
              <a:t>ire counting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17EAED-C2C1-8940-B632-8D25F7F0F51E}"/>
              </a:ext>
            </a:extLst>
          </p:cNvPr>
          <p:cNvCxnSpPr>
            <a:cxnSpLocks/>
          </p:cNvCxnSpPr>
          <p:nvPr/>
        </p:nvCxnSpPr>
        <p:spPr>
          <a:xfrm flipV="1">
            <a:off x="2763297" y="3429001"/>
            <a:ext cx="211015" cy="610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F26B75-AA3F-9E44-B9FD-BE586C037937}"/>
              </a:ext>
            </a:extLst>
          </p:cNvPr>
          <p:cNvSpPr txBox="1"/>
          <p:nvPr/>
        </p:nvSpPr>
        <p:spPr>
          <a:xfrm>
            <a:off x="4481171" y="4039437"/>
            <a:ext cx="104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Trivial</a:t>
            </a:r>
            <a:endParaRPr lang="en-CN" sz="2800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67952E-271C-4C44-A016-4820E918379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5001602" y="3439049"/>
            <a:ext cx="32622" cy="600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6ED728-209B-964B-BE2E-85DA8E29559D}"/>
              </a:ext>
            </a:extLst>
          </p:cNvPr>
          <p:cNvSpPr txBox="1"/>
          <p:nvPr/>
        </p:nvSpPr>
        <p:spPr>
          <a:xfrm>
            <a:off x="6094270" y="4039437"/>
            <a:ext cx="2982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Random restriction</a:t>
            </a:r>
            <a:endParaRPr lang="en-CN" sz="2800" dirty="0">
              <a:solidFill>
                <a:srgbClr val="00B0F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8F4182-8BF4-764F-9B47-C779CBB6ED93}"/>
              </a:ext>
            </a:extLst>
          </p:cNvPr>
          <p:cNvCxnSpPr>
            <a:cxnSpLocks/>
          </p:cNvCxnSpPr>
          <p:nvPr/>
        </p:nvCxnSpPr>
        <p:spPr>
          <a:xfrm flipV="1">
            <a:off x="7676941" y="3429000"/>
            <a:ext cx="80386" cy="610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C84961-9E04-0F44-A6CA-43132F683563}"/>
              </a:ext>
            </a:extLst>
          </p:cNvPr>
          <p:cNvSpPr txBox="1"/>
          <p:nvPr/>
        </p:nvSpPr>
        <p:spPr>
          <a:xfrm>
            <a:off x="9398558" y="4039437"/>
            <a:ext cx="2175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00B0F0"/>
                </a:solidFill>
              </a:rPr>
              <a:t>(</a:t>
            </a:r>
            <a:r>
              <a:rPr lang="tr-TR" sz="2800" dirty="0" err="1">
                <a:solidFill>
                  <a:srgbClr val="00B0F0"/>
                </a:solidFill>
              </a:rPr>
              <a:t>Improved</a:t>
            </a:r>
            <a:r>
              <a:rPr lang="tr-TR" sz="2800" dirty="0">
                <a:solidFill>
                  <a:srgbClr val="00B0F0"/>
                </a:solidFill>
              </a:rPr>
              <a:t>)</a:t>
            </a:r>
          </a:p>
          <a:p>
            <a:r>
              <a:rPr lang="tr-TR" sz="2800" dirty="0">
                <a:solidFill>
                  <a:srgbClr val="00B0F0"/>
                </a:solidFill>
              </a:rPr>
              <a:t>w</a:t>
            </a:r>
            <a:r>
              <a:rPr lang="en-CN" sz="2800" dirty="0">
                <a:solidFill>
                  <a:srgbClr val="00B0F0"/>
                </a:solidFill>
              </a:rPr>
              <a:t>ire counting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467984-9CC2-3848-B046-25B450E7A6C9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10257286" y="3429001"/>
            <a:ext cx="229166" cy="610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4BA379-38A4-9C48-B0CC-A6042E40A268}"/>
                  </a:ext>
                </a:extLst>
              </p:cNvPr>
              <p:cNvSpPr txBox="1"/>
              <p:nvPr/>
            </p:nvSpPr>
            <p:spPr>
              <a:xfrm>
                <a:off x="1165609" y="4693299"/>
                <a:ext cx="361740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2000" dirty="0">
                    <a:solidFill>
                      <a:srgbClr val="00B050"/>
                    </a:solidFill>
                  </a:rPr>
                  <a:t>Extract a property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CN" sz="2000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>
                    <a:solidFill>
                      <a:srgbClr val="00B050"/>
                    </a:solidFill>
                  </a:rPr>
                  <a:t>A</a:t>
                </a:r>
                <a:r>
                  <a:rPr lang="en-CN" sz="2000" dirty="0">
                    <a:solidFill>
                      <a:srgbClr val="00B050"/>
                    </a:solidFill>
                  </a:rPr>
                  <a:t>ny PRF cannot violate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CN" sz="2000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000" dirty="0">
                    <a:solidFill>
                      <a:srgbClr val="00B050"/>
                    </a:solidFill>
                  </a:rPr>
                  <a:t>A</a:t>
                </a:r>
                <a:r>
                  <a:rPr lang="en-CN" sz="2000" dirty="0">
                    <a:solidFill>
                      <a:srgbClr val="00B050"/>
                    </a:solidFill>
                  </a:rPr>
                  <a:t>ny circuit family having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N" sz="2000" dirty="0">
                    <a:solidFill>
                      <a:srgbClr val="00B050"/>
                    </a:solidFill>
                  </a:rPr>
                  <a:t> requires size</a:t>
                </a:r>
                <a:r>
                  <a:rPr lang="en-US" sz="20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CN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4BA379-38A4-9C48-B0CC-A6042E40A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09" y="4693299"/>
                <a:ext cx="3617406" cy="1323439"/>
              </a:xfrm>
              <a:prstGeom prst="rect">
                <a:avLst/>
              </a:prstGeom>
              <a:blipFill>
                <a:blip r:embed="rId4"/>
                <a:stretch>
                  <a:fillRect l="-1399" t="-2857" b="-76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1A6176B-1AC5-6E4F-BAAE-AE649DF5EBC2}"/>
              </a:ext>
            </a:extLst>
          </p:cNvPr>
          <p:cNvSpPr txBox="1"/>
          <p:nvPr/>
        </p:nvSpPr>
        <p:spPr>
          <a:xfrm>
            <a:off x="5710810" y="4702642"/>
            <a:ext cx="3617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Background: restriction-based approach to TC</a:t>
            </a:r>
            <a:r>
              <a:rPr lang="en-US" sz="2000" baseline="30000" dirty="0">
                <a:solidFill>
                  <a:srgbClr val="00B050"/>
                </a:solidFill>
              </a:rPr>
              <a:t>0</a:t>
            </a:r>
            <a:r>
              <a:rPr lang="en-US" sz="2000" dirty="0">
                <a:solidFill>
                  <a:srgbClr val="00B050"/>
                </a:solidFill>
              </a:rPr>
              <a:t> lower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B050"/>
                </a:solidFill>
              </a:rPr>
              <a:t>E</a:t>
            </a:r>
            <a:r>
              <a:rPr lang="en-CN" sz="2000" dirty="0">
                <a:solidFill>
                  <a:srgbClr val="00B050"/>
                </a:solidFill>
              </a:rPr>
              <a:t>xtract a PRF distinguisher from the restriction lemma</a:t>
            </a:r>
          </a:p>
        </p:txBody>
      </p:sp>
    </p:spTree>
    <p:extLst>
      <p:ext uri="{BB962C8B-B14F-4D97-AF65-F5344CB8AC3E}">
        <p14:creationId xmlns:p14="http://schemas.microsoft.com/office/powerpoint/2010/main" val="326512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DB52-F0B8-344B-906B-66BC06DE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</p:spPr>
            <p:txBody>
              <a:bodyPr>
                <a:normAutofit/>
              </a:bodyPr>
              <a:lstStyle/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The exact complexity of pseudorandom functions</a:t>
                </a:r>
              </a:p>
              <a:p>
                <a:pPr lvl="1"/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Upper and lower bounds of pseudorandom functions</a:t>
                </a:r>
              </a:p>
              <a:p>
                <a:pPr lvl="1"/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ntuition of the results</a:t>
                </a:r>
              </a:p>
              <a:p>
                <a:r>
                  <a:rPr lang="en-CN" dirty="0"/>
                  <a:t>New barrier to lower bound proofs</a:t>
                </a:r>
              </a:p>
              <a:p>
                <a:pPr lvl="1"/>
                <a:r>
                  <a:rPr lang="tr-TR" dirty="0"/>
                  <a:t>B</a:t>
                </a:r>
                <a:r>
                  <a:rPr lang="en-CN" dirty="0"/>
                  <a:t>ootstrapping results</a:t>
                </a:r>
              </a:p>
              <a:p>
                <a:pPr lvl="1"/>
                <a:r>
                  <a:rPr lang="tr-TR" dirty="0"/>
                  <a:t>B</a:t>
                </a:r>
                <a:r>
                  <a:rPr lang="en-CN" dirty="0"/>
                  <a:t>lack-box natural proof barrier</a:t>
                </a:r>
              </a:p>
              <a:p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 part: </a:t>
                </a:r>
                <a14:m>
                  <m:oMath xmlns:m="http://schemas.openxmlformats.org/officeDocument/2006/math"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PRF upper bound</a:t>
                </a:r>
              </a:p>
              <a:p>
                <a:pPr lvl="1"/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Almost universal hash funcitons from 1-detectors</a:t>
                </a:r>
              </a:p>
              <a:p>
                <a:pPr lvl="1"/>
                <a:r>
                  <a:rPr lang="tr-T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</a:t>
                </a:r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xplicit construction of 1-detectors</a:t>
                </a:r>
              </a:p>
              <a:p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  <a:blipFill>
                <a:blip r:embed="rId3"/>
                <a:stretch>
                  <a:fillRect l="-1086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70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BA1C-DBBC-FA4A-899B-E38586C9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</a:t>
            </a:r>
            <a:r>
              <a:rPr lang="en-CN" dirty="0"/>
              <a:t>ackground: hardness magnification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1364BA-4A85-2A4C-B700-580AA6D36C18}"/>
              </a:ext>
            </a:extLst>
          </p:cNvPr>
          <p:cNvSpPr/>
          <p:nvPr/>
        </p:nvSpPr>
        <p:spPr>
          <a:xfrm>
            <a:off x="4190163" y="1690688"/>
            <a:ext cx="2964264" cy="61294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C00000"/>
                </a:solidFill>
              </a:rPr>
              <a:t>W</a:t>
            </a:r>
            <a:r>
              <a:rPr lang="en-CN" sz="2400" dirty="0">
                <a:solidFill>
                  <a:srgbClr val="C00000"/>
                </a:solidFill>
              </a:rPr>
              <a:t>eak lower bound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89D52D-7A02-FF45-816F-FB9708CEA30D}"/>
              </a:ext>
            </a:extLst>
          </p:cNvPr>
          <p:cNvSpPr/>
          <p:nvPr/>
        </p:nvSpPr>
        <p:spPr>
          <a:xfrm>
            <a:off x="4149970" y="3122525"/>
            <a:ext cx="2964264" cy="612949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rgbClr val="00B050"/>
                </a:solidFill>
              </a:rPr>
              <a:t>Strong</a:t>
            </a:r>
            <a:r>
              <a:rPr lang="en-CN" sz="2400" dirty="0">
                <a:solidFill>
                  <a:srgbClr val="00B050"/>
                </a:solidFill>
              </a:rPr>
              <a:t> lower bound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A169EA5-F7E6-8342-A6AD-D827D6D9B569}"/>
              </a:ext>
            </a:extLst>
          </p:cNvPr>
          <p:cNvSpPr/>
          <p:nvPr/>
        </p:nvSpPr>
        <p:spPr>
          <a:xfrm>
            <a:off x="261258" y="1690688"/>
            <a:ext cx="3315956" cy="1866428"/>
          </a:xfrm>
          <a:prstGeom prst="wedgeRoundRectCallout">
            <a:avLst>
              <a:gd name="adj1" fmla="val 64450"/>
              <a:gd name="adj2" fmla="val -31723"/>
              <a:gd name="adj3" fmla="val 16667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C00000"/>
                </a:solidFill>
              </a:rPr>
              <a:t>P</a:t>
            </a:r>
            <a:r>
              <a:rPr lang="en-CN" sz="2400" dirty="0">
                <a:solidFill>
                  <a:srgbClr val="C00000"/>
                </a:solidFill>
              </a:rPr>
              <a:t>rove a weak lower bound slightly better than currently known for specific problems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72A7A97-157B-4247-80CB-E5BD3EE9CB9D}"/>
              </a:ext>
            </a:extLst>
          </p:cNvPr>
          <p:cNvSpPr/>
          <p:nvPr/>
        </p:nvSpPr>
        <p:spPr>
          <a:xfrm>
            <a:off x="8037844" y="2041097"/>
            <a:ext cx="3315956" cy="1514789"/>
          </a:xfrm>
          <a:prstGeom prst="wedgeRoundRectCallout">
            <a:avLst>
              <a:gd name="adj1" fmla="val -68278"/>
              <a:gd name="adj2" fmla="val 39266"/>
              <a:gd name="adj3" fmla="val 16667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Implies breakthrough circuit lower bounds</a:t>
            </a:r>
            <a:endParaRPr lang="en-CN" sz="2400" dirty="0">
              <a:solidFill>
                <a:srgbClr val="00B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250371-0575-CB40-80F6-A48C2D81FC71}"/>
              </a:ext>
            </a:extLst>
          </p:cNvPr>
          <p:cNvGrpSpPr/>
          <p:nvPr/>
        </p:nvGrpSpPr>
        <p:grpSpPr>
          <a:xfrm>
            <a:off x="502419" y="5066995"/>
            <a:ext cx="10710863" cy="900055"/>
            <a:chOff x="502419" y="4726475"/>
            <a:chExt cx="10710863" cy="900055"/>
          </a:xfrm>
        </p:grpSpPr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CAFE5F4E-530F-AD48-B8B2-C4987DC6CCFB}"/>
                </a:ext>
              </a:extLst>
            </p:cNvPr>
            <p:cNvSpPr/>
            <p:nvPr/>
          </p:nvSpPr>
          <p:spPr>
            <a:xfrm rot="16200000">
              <a:off x="5889722" y="4252193"/>
              <a:ext cx="351693" cy="1759358"/>
            </a:xfrm>
            <a:prstGeom prst="downArrow">
              <a:avLst>
                <a:gd name="adj1" fmla="val 50000"/>
                <a:gd name="adj2" fmla="val 10142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67CB5FD-568C-084A-91F0-830198E993EB}"/>
                    </a:ext>
                  </a:extLst>
                </p:cNvPr>
                <p:cNvSpPr txBox="1"/>
                <p:nvPr/>
              </p:nvSpPr>
              <p:spPr>
                <a:xfrm>
                  <a:off x="502419" y="4726475"/>
                  <a:ext cx="4683470" cy="9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Word problem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does not have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size TC</a:t>
                  </a:r>
                  <a:r>
                    <a:rPr lang="en-US" sz="2400" baseline="30000" dirty="0">
                      <a:solidFill>
                        <a:srgbClr val="C00000"/>
                      </a:solidFill>
                    </a:rPr>
                    <a:t>0</a:t>
                  </a:r>
                  <a:r>
                    <a:rPr lang="en-US" sz="2400" dirty="0">
                      <a:solidFill>
                        <a:srgbClr val="C00000"/>
                      </a:solidFill>
                    </a:rPr>
                    <a:t> circuit 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67CB5FD-568C-084A-91F0-830198E99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19" y="4726475"/>
                  <a:ext cx="4683470" cy="900055"/>
                </a:xfrm>
                <a:prstGeom prst="rect">
                  <a:avLst/>
                </a:prstGeom>
                <a:blipFill>
                  <a:blip r:embed="rId3"/>
                  <a:stretch>
                    <a:fillRect l="-1892" t="-4167" b="-13889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987C0B5-89C6-2345-B44B-29931ADEDB47}"/>
                    </a:ext>
                  </a:extLst>
                </p:cNvPr>
                <p:cNvSpPr txBox="1"/>
                <p:nvPr/>
              </p:nvSpPr>
              <p:spPr>
                <a:xfrm>
                  <a:off x="7154427" y="4934880"/>
                  <a:ext cx="14992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TC</a:t>
                  </a:r>
                  <a:r>
                    <a:rPr lang="en-US" sz="2400" baseline="30000" dirty="0">
                      <a:solidFill>
                        <a:srgbClr val="00B050"/>
                      </a:solidFill>
                    </a:rPr>
                    <a:t>0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NC</a:t>
                  </a:r>
                  <a:r>
                    <a:rPr lang="en-US" sz="2400" baseline="30000" dirty="0">
                      <a:solidFill>
                        <a:srgbClr val="00B050"/>
                      </a:solidFill>
                    </a:rPr>
                    <a:t>1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987C0B5-89C6-2345-B44B-29931ADED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427" y="4934880"/>
                  <a:ext cx="149925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723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0F7986-E5CC-B74B-B79B-0066AA5A31EA}"/>
                </a:ext>
              </a:extLst>
            </p:cNvPr>
            <p:cNvSpPr txBox="1"/>
            <p:nvPr/>
          </p:nvSpPr>
          <p:spPr>
            <a:xfrm>
              <a:off x="8913786" y="4870485"/>
              <a:ext cx="2299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[Allender, K</a:t>
              </a:r>
              <a:r>
                <a:rPr lang="tr-TR" dirty="0" err="1"/>
                <a:t>oucký</a:t>
              </a:r>
              <a:r>
                <a:rPr lang="en-US" dirty="0"/>
                <a:t> ’10; Chen, Tell ’19]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B66771-8A73-914F-8C4A-0EDE649FC473}"/>
              </a:ext>
            </a:extLst>
          </p:cNvPr>
          <p:cNvGrpSpPr/>
          <p:nvPr/>
        </p:nvGrpSpPr>
        <p:grpSpPr>
          <a:xfrm>
            <a:off x="502419" y="3926415"/>
            <a:ext cx="11075591" cy="830997"/>
            <a:chOff x="502419" y="3926415"/>
            <a:chExt cx="11075591" cy="830997"/>
          </a:xfrm>
        </p:grpSpPr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2E144FA9-20B9-644B-A821-F0E0319B8D75}"/>
                </a:ext>
              </a:extLst>
            </p:cNvPr>
            <p:cNvSpPr/>
            <p:nvPr/>
          </p:nvSpPr>
          <p:spPr>
            <a:xfrm rot="16200000">
              <a:off x="5920154" y="3400941"/>
              <a:ext cx="351693" cy="1759358"/>
            </a:xfrm>
            <a:prstGeom prst="downArrow">
              <a:avLst>
                <a:gd name="adj1" fmla="val 50000"/>
                <a:gd name="adj2" fmla="val 10142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6CE8B44-AD06-3247-A4F3-BBD7445F1E85}"/>
                    </a:ext>
                  </a:extLst>
                </p:cNvPr>
                <p:cNvSpPr txBox="1"/>
                <p:nvPr/>
              </p:nvSpPr>
              <p:spPr>
                <a:xfrm>
                  <a:off x="502419" y="3926415"/>
                  <a:ext cx="502701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Minimum Circuit Size Problem does not have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probabilistic formula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6CE8B44-AD06-3247-A4F3-BBD7445F1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19" y="3926415"/>
                  <a:ext cx="5027012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763" t="-6061" r="-1763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6CDC54E-2973-774E-88EA-CA9F1A020DE2}"/>
                    </a:ext>
                  </a:extLst>
                </p:cNvPr>
                <p:cNvSpPr txBox="1"/>
                <p:nvPr/>
              </p:nvSpPr>
              <p:spPr>
                <a:xfrm>
                  <a:off x="7154427" y="4087397"/>
                  <a:ext cx="16866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NEXP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NC</a:t>
                  </a:r>
                  <a:r>
                    <a:rPr lang="en-US" sz="2400" baseline="30000" dirty="0">
                      <a:solidFill>
                        <a:srgbClr val="00B050"/>
                      </a:solidFill>
                    </a:rPr>
                    <a:t>1</a:t>
                  </a:r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6CDC54E-2973-774E-88EA-CA9F1A020D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427" y="4087397"/>
                  <a:ext cx="168668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6015" t="-10811" r="-1504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0FEABE-F0BC-0E46-B63D-7B69A0A60C05}"/>
                </a:ext>
              </a:extLst>
            </p:cNvPr>
            <p:cNvSpPr txBox="1"/>
            <p:nvPr/>
          </p:nvSpPr>
          <p:spPr>
            <a:xfrm>
              <a:off x="9096240" y="4113971"/>
              <a:ext cx="2481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[Chen, </a:t>
              </a:r>
              <a:r>
                <a:rPr lang="en-US" dirty="0" err="1"/>
                <a:t>Jin</a:t>
              </a:r>
              <a:r>
                <a:rPr lang="en-US" dirty="0"/>
                <a:t>, Williams ’20]</a:t>
              </a:r>
            </a:p>
          </p:txBody>
        </p:sp>
      </p:grpSp>
      <p:sp>
        <p:nvSpPr>
          <p:cNvPr id="17" name="Down Arrow 16">
            <a:extLst>
              <a:ext uri="{FF2B5EF4-FFF2-40B4-BE49-F238E27FC236}">
                <a16:creationId xmlns:a16="http://schemas.microsoft.com/office/drawing/2014/main" id="{30AE17B6-7414-4C4F-BE03-B7C96635C8DA}"/>
              </a:ext>
            </a:extLst>
          </p:cNvPr>
          <p:cNvSpPr/>
          <p:nvPr/>
        </p:nvSpPr>
        <p:spPr>
          <a:xfrm>
            <a:off x="5359095" y="2477060"/>
            <a:ext cx="388562" cy="44701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3B58A8-8074-5046-9292-2BD0B074E939}"/>
                  </a:ext>
                </a:extLst>
              </p:cNvPr>
              <p:cNvSpPr txBox="1"/>
              <p:nvPr/>
            </p:nvSpPr>
            <p:spPr>
              <a:xfrm>
                <a:off x="3577214" y="5879741"/>
                <a:ext cx="570343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Known: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[</a:t>
                </a:r>
                <a:r>
                  <a:rPr lang="tr-TR" dirty="0" err="1"/>
                  <a:t>Impagliazzo</a:t>
                </a:r>
                <a:r>
                  <a:rPr lang="tr-TR" dirty="0"/>
                  <a:t>, </a:t>
                </a:r>
                <a:r>
                  <a:rPr lang="en-US" dirty="0" err="1"/>
                  <a:t>Paturi</a:t>
                </a:r>
                <a:r>
                  <a:rPr lang="en-US" dirty="0"/>
                  <a:t>, Saks ’93]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3B58A8-8074-5046-9292-2BD0B074E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214" y="5879741"/>
                <a:ext cx="5703433" cy="497637"/>
              </a:xfrm>
              <a:prstGeom prst="rect">
                <a:avLst/>
              </a:prstGeom>
              <a:blipFill>
                <a:blip r:embed="rId7"/>
                <a:stretch>
                  <a:fillRect l="-1556"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3BA56-2B6C-52E9-3E2C-CCCDB73FC30A}"/>
                  </a:ext>
                </a:extLst>
              </p:cNvPr>
              <p:cNvSpPr txBox="1"/>
              <p:nvPr/>
            </p:nvSpPr>
            <p:spPr>
              <a:xfrm>
                <a:off x="3567279" y="4673370"/>
                <a:ext cx="4683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Known: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[Chen, Jin, Williams ’20]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D3BA56-2B6C-52E9-3E2C-CCCDB73FC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79" y="4673370"/>
                <a:ext cx="4683470" cy="461665"/>
              </a:xfrm>
              <a:prstGeom prst="rect">
                <a:avLst/>
              </a:prstGeom>
              <a:blipFill>
                <a:blip r:embed="rId8"/>
                <a:stretch>
                  <a:fillRect l="-189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BA1C-DBBC-FA4A-899B-E38586C9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</a:t>
            </a:r>
            <a:r>
              <a:rPr lang="en-CN" dirty="0"/>
              <a:t>ackground: hardness magnification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1364BA-4A85-2A4C-B700-580AA6D36C18}"/>
              </a:ext>
            </a:extLst>
          </p:cNvPr>
          <p:cNvSpPr/>
          <p:nvPr/>
        </p:nvSpPr>
        <p:spPr>
          <a:xfrm>
            <a:off x="4190163" y="1690688"/>
            <a:ext cx="2964264" cy="61294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C00000"/>
                </a:solidFill>
              </a:rPr>
              <a:t>W</a:t>
            </a:r>
            <a:r>
              <a:rPr lang="en-CN" sz="2400" dirty="0">
                <a:solidFill>
                  <a:srgbClr val="C00000"/>
                </a:solidFill>
              </a:rPr>
              <a:t>eak lower bound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89D52D-7A02-FF45-816F-FB9708CEA30D}"/>
              </a:ext>
            </a:extLst>
          </p:cNvPr>
          <p:cNvSpPr/>
          <p:nvPr/>
        </p:nvSpPr>
        <p:spPr>
          <a:xfrm>
            <a:off x="4149970" y="3122525"/>
            <a:ext cx="2964264" cy="612949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rgbClr val="00B050"/>
                </a:solidFill>
              </a:rPr>
              <a:t>Strong</a:t>
            </a:r>
            <a:r>
              <a:rPr lang="en-CN" sz="2400" dirty="0">
                <a:solidFill>
                  <a:srgbClr val="00B050"/>
                </a:solidFill>
              </a:rPr>
              <a:t> lower bound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A169EA5-F7E6-8342-A6AD-D827D6D9B569}"/>
              </a:ext>
            </a:extLst>
          </p:cNvPr>
          <p:cNvSpPr/>
          <p:nvPr/>
        </p:nvSpPr>
        <p:spPr>
          <a:xfrm>
            <a:off x="261258" y="1690688"/>
            <a:ext cx="3315956" cy="1866428"/>
          </a:xfrm>
          <a:prstGeom prst="wedgeRoundRectCallout">
            <a:avLst>
              <a:gd name="adj1" fmla="val 64450"/>
              <a:gd name="adj2" fmla="val -31723"/>
              <a:gd name="adj3" fmla="val 16667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C00000"/>
                </a:solidFill>
              </a:rPr>
              <a:t>P</a:t>
            </a:r>
            <a:r>
              <a:rPr lang="en-CN" sz="2400" dirty="0">
                <a:solidFill>
                  <a:srgbClr val="C00000"/>
                </a:solidFill>
              </a:rPr>
              <a:t>rove a weak lower bound slightly better than currently known for specific problems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72A7A97-157B-4247-80CB-E5BD3EE9CB9D}"/>
              </a:ext>
            </a:extLst>
          </p:cNvPr>
          <p:cNvSpPr/>
          <p:nvPr/>
        </p:nvSpPr>
        <p:spPr>
          <a:xfrm>
            <a:off x="8037844" y="2041097"/>
            <a:ext cx="3315956" cy="1514789"/>
          </a:xfrm>
          <a:prstGeom prst="wedgeRoundRectCallout">
            <a:avLst>
              <a:gd name="adj1" fmla="val -68278"/>
              <a:gd name="adj2" fmla="val 39266"/>
              <a:gd name="adj3" fmla="val 16667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Implies breakthrough circuit lower bounds</a:t>
            </a:r>
            <a:endParaRPr lang="en-CN" sz="2400" dirty="0">
              <a:solidFill>
                <a:srgbClr val="00B050"/>
              </a:solidFill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30AE17B6-7414-4C4F-BE03-B7C96635C8DA}"/>
              </a:ext>
            </a:extLst>
          </p:cNvPr>
          <p:cNvSpPr/>
          <p:nvPr/>
        </p:nvSpPr>
        <p:spPr>
          <a:xfrm>
            <a:off x="5359095" y="2477060"/>
            <a:ext cx="388562" cy="44701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C38E7A77-80C8-E442-9EC5-3A7CCEC1C8C9}"/>
              </a:ext>
            </a:extLst>
          </p:cNvPr>
          <p:cNvSpPr/>
          <p:nvPr/>
        </p:nvSpPr>
        <p:spPr>
          <a:xfrm>
            <a:off x="2266163" y="3909593"/>
            <a:ext cx="6591718" cy="533025"/>
          </a:xfrm>
          <a:prstGeom prst="wedgeRoundRectCallout">
            <a:avLst>
              <a:gd name="adj1" fmla="val -59824"/>
              <a:gd name="adj2" fmla="val 30642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New roads towards breakthrough lower bounds?</a:t>
            </a:r>
            <a:endParaRPr lang="en-CN" sz="2400" dirty="0">
              <a:solidFill>
                <a:srgbClr val="0070C0"/>
              </a:solidFill>
            </a:endParaRP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2CD1CD6-6AED-3E47-8AB3-99AE31F30B1E}"/>
              </a:ext>
            </a:extLst>
          </p:cNvPr>
          <p:cNvSpPr/>
          <p:nvPr/>
        </p:nvSpPr>
        <p:spPr>
          <a:xfrm>
            <a:off x="2313055" y="4523002"/>
            <a:ext cx="6544826" cy="533025"/>
          </a:xfrm>
          <a:prstGeom prst="wedgeRoundRectCallout">
            <a:avLst>
              <a:gd name="adj1" fmla="val -59824"/>
              <a:gd name="adj2" fmla="val 30642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Overcomes natural proof barrier [Chen et al. ’20]</a:t>
            </a:r>
            <a:endParaRPr lang="en-CN" sz="2400" dirty="0">
              <a:solidFill>
                <a:srgbClr val="0070C0"/>
              </a:solidFill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AAE4B424-2CC7-814A-9967-44B45AB9C3D9}"/>
              </a:ext>
            </a:extLst>
          </p:cNvPr>
          <p:cNvSpPr/>
          <p:nvPr/>
        </p:nvSpPr>
        <p:spPr>
          <a:xfrm>
            <a:off x="3709189" y="5191546"/>
            <a:ext cx="5886781" cy="533025"/>
          </a:xfrm>
          <a:prstGeom prst="wedgeRoundRectCallout">
            <a:avLst>
              <a:gd name="adj1" fmla="val 58549"/>
              <a:gd name="adj2" fmla="val 26872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Even proving weak lower bounds are hard</a:t>
            </a:r>
            <a:endParaRPr lang="en-CN" sz="2400" dirty="0">
              <a:solidFill>
                <a:srgbClr val="0070C0"/>
              </a:solidFill>
            </a:endParaRP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BDB8BAA0-B018-2340-9E29-217A8C9DFBCB}"/>
              </a:ext>
            </a:extLst>
          </p:cNvPr>
          <p:cNvSpPr/>
          <p:nvPr/>
        </p:nvSpPr>
        <p:spPr>
          <a:xfrm>
            <a:off x="3729286" y="5836101"/>
            <a:ext cx="5886781" cy="533025"/>
          </a:xfrm>
          <a:prstGeom prst="wedgeRoundRectCallout">
            <a:avLst>
              <a:gd name="adj1" fmla="val 58549"/>
              <a:gd name="adj2" fmla="val 26872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Locality </a:t>
            </a:r>
            <a:r>
              <a:rPr lang="en-US" sz="2400">
                <a:solidFill>
                  <a:srgbClr val="0070C0"/>
                </a:solidFill>
              </a:rPr>
              <a:t>barrier [Chen et al. </a:t>
            </a:r>
            <a:r>
              <a:rPr lang="en-US" sz="2400" dirty="0">
                <a:solidFill>
                  <a:srgbClr val="0070C0"/>
                </a:solidFill>
              </a:rPr>
              <a:t>’20]</a:t>
            </a:r>
            <a:endParaRPr lang="en-CN" sz="2400" dirty="0">
              <a:solidFill>
                <a:srgbClr val="0070C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0C1CBB-21A7-2929-4529-8593CB568A53}"/>
              </a:ext>
            </a:extLst>
          </p:cNvPr>
          <p:cNvGrpSpPr/>
          <p:nvPr/>
        </p:nvGrpSpPr>
        <p:grpSpPr>
          <a:xfrm>
            <a:off x="693975" y="4048069"/>
            <a:ext cx="798869" cy="1482892"/>
            <a:chOff x="706503" y="5163005"/>
            <a:chExt cx="642795" cy="1193181"/>
          </a:xfrm>
        </p:grpSpPr>
        <p:sp>
          <p:nvSpPr>
            <p:cNvPr id="12" name="椭圆 3">
              <a:extLst>
                <a:ext uri="{FF2B5EF4-FFF2-40B4-BE49-F238E27FC236}">
                  <a16:creationId xmlns:a16="http://schemas.microsoft.com/office/drawing/2014/main" id="{3DEC38DC-5192-ABFE-91AD-3CA29D846D5E}"/>
                </a:ext>
              </a:extLst>
            </p:cNvPr>
            <p:cNvSpPr/>
            <p:nvPr/>
          </p:nvSpPr>
          <p:spPr>
            <a:xfrm>
              <a:off x="772085" y="5163005"/>
              <a:ext cx="446049" cy="446049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直线连接符 6">
              <a:extLst>
                <a:ext uri="{FF2B5EF4-FFF2-40B4-BE49-F238E27FC236}">
                  <a16:creationId xmlns:a16="http://schemas.microsoft.com/office/drawing/2014/main" id="{FE999591-A7C8-7145-9DFC-79C822194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109" y="5742870"/>
              <a:ext cx="354189" cy="105935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4" name="直线连接符 10">
              <a:extLst>
                <a:ext uri="{FF2B5EF4-FFF2-40B4-BE49-F238E27FC236}">
                  <a16:creationId xmlns:a16="http://schemas.microsoft.com/office/drawing/2014/main" id="{FE64A804-8386-A16D-DCEF-B87A5E9FF80E}"/>
                </a:ext>
              </a:extLst>
            </p:cNvPr>
            <p:cNvCxnSpPr>
              <a:cxnSpLocks/>
            </p:cNvCxnSpPr>
            <p:nvPr/>
          </p:nvCxnSpPr>
          <p:spPr>
            <a:xfrm>
              <a:off x="706503" y="5742870"/>
              <a:ext cx="288606" cy="94786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5" name="直线连接符 12">
              <a:extLst>
                <a:ext uri="{FF2B5EF4-FFF2-40B4-BE49-F238E27FC236}">
                  <a16:creationId xmlns:a16="http://schemas.microsoft.com/office/drawing/2014/main" id="{030E6DE9-8E7C-F1C9-F3FF-7CA8DA8F69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03" y="6161044"/>
              <a:ext cx="288606" cy="195142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6" name="直线连接符 14">
              <a:extLst>
                <a:ext uri="{FF2B5EF4-FFF2-40B4-BE49-F238E27FC236}">
                  <a16:creationId xmlns:a16="http://schemas.microsoft.com/office/drawing/2014/main" id="{D0FC4399-8E43-8123-1197-B93A96BFD73D}"/>
                </a:ext>
              </a:extLst>
            </p:cNvPr>
            <p:cNvCxnSpPr>
              <a:cxnSpLocks/>
            </p:cNvCxnSpPr>
            <p:nvPr/>
          </p:nvCxnSpPr>
          <p:spPr>
            <a:xfrm>
              <a:off x="995109" y="6152677"/>
              <a:ext cx="223025" cy="203509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9" name="直线连接符 17">
              <a:extLst>
                <a:ext uri="{FF2B5EF4-FFF2-40B4-BE49-F238E27FC236}">
                  <a16:creationId xmlns:a16="http://schemas.microsoft.com/office/drawing/2014/main" id="{7E409BE3-B1BB-9AAF-D838-727F94F10C8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704" y="5619142"/>
              <a:ext cx="0" cy="533535"/>
            </a:xfrm>
            <a:prstGeom prst="lin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59DFD2-9900-8906-35A2-CDC053A460E1}"/>
              </a:ext>
            </a:extLst>
          </p:cNvPr>
          <p:cNvGrpSpPr/>
          <p:nvPr/>
        </p:nvGrpSpPr>
        <p:grpSpPr>
          <a:xfrm>
            <a:off x="10244899" y="4983125"/>
            <a:ext cx="798869" cy="1482892"/>
            <a:chOff x="706503" y="5163005"/>
            <a:chExt cx="642795" cy="1193181"/>
          </a:xfrm>
        </p:grpSpPr>
        <p:sp>
          <p:nvSpPr>
            <p:cNvPr id="33" name="椭圆 3">
              <a:extLst>
                <a:ext uri="{FF2B5EF4-FFF2-40B4-BE49-F238E27FC236}">
                  <a16:creationId xmlns:a16="http://schemas.microsoft.com/office/drawing/2014/main" id="{36F89C86-06FE-FD66-E577-486A7FBBA358}"/>
                </a:ext>
              </a:extLst>
            </p:cNvPr>
            <p:cNvSpPr/>
            <p:nvPr/>
          </p:nvSpPr>
          <p:spPr>
            <a:xfrm>
              <a:off x="772085" y="5163005"/>
              <a:ext cx="446049" cy="446049"/>
            </a:xfrm>
            <a:prstGeom prst="ellips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4" name="直线连接符 6">
              <a:extLst>
                <a:ext uri="{FF2B5EF4-FFF2-40B4-BE49-F238E27FC236}">
                  <a16:creationId xmlns:a16="http://schemas.microsoft.com/office/drawing/2014/main" id="{0641C06D-9020-F42D-9A5A-F2C4594F6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109" y="5742870"/>
              <a:ext cx="354189" cy="105935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直线连接符 10">
              <a:extLst>
                <a:ext uri="{FF2B5EF4-FFF2-40B4-BE49-F238E27FC236}">
                  <a16:creationId xmlns:a16="http://schemas.microsoft.com/office/drawing/2014/main" id="{D85B091A-8A9C-6BAE-D304-1C779BA05C64}"/>
                </a:ext>
              </a:extLst>
            </p:cNvPr>
            <p:cNvCxnSpPr>
              <a:cxnSpLocks/>
            </p:cNvCxnSpPr>
            <p:nvPr/>
          </p:nvCxnSpPr>
          <p:spPr>
            <a:xfrm>
              <a:off x="706503" y="5742870"/>
              <a:ext cx="288606" cy="94786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直线连接符 12">
              <a:extLst>
                <a:ext uri="{FF2B5EF4-FFF2-40B4-BE49-F238E27FC236}">
                  <a16:creationId xmlns:a16="http://schemas.microsoft.com/office/drawing/2014/main" id="{727F0AAC-DE3D-010A-44FF-7F48164012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03" y="6161044"/>
              <a:ext cx="288606" cy="195142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直线连接符 14">
              <a:extLst>
                <a:ext uri="{FF2B5EF4-FFF2-40B4-BE49-F238E27FC236}">
                  <a16:creationId xmlns:a16="http://schemas.microsoft.com/office/drawing/2014/main" id="{EC9F0D91-E5F4-A7E2-85BD-2712EA6A64BA}"/>
                </a:ext>
              </a:extLst>
            </p:cNvPr>
            <p:cNvCxnSpPr>
              <a:cxnSpLocks/>
            </p:cNvCxnSpPr>
            <p:nvPr/>
          </p:nvCxnSpPr>
          <p:spPr>
            <a:xfrm>
              <a:off x="995109" y="6152677"/>
              <a:ext cx="223025" cy="203509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直线连接符 17">
              <a:extLst>
                <a:ext uri="{FF2B5EF4-FFF2-40B4-BE49-F238E27FC236}">
                  <a16:creationId xmlns:a16="http://schemas.microsoft.com/office/drawing/2014/main" id="{3DE550D8-BD85-10BB-DFAD-B9DAAD8CB80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704" y="5619142"/>
              <a:ext cx="0" cy="533535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2717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F383-0C55-F63A-DD88-B233C0A7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black-box natural proof barrier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BF8B9C-E740-06B0-42BF-589BC7DE3888}"/>
              </a:ext>
            </a:extLst>
          </p:cNvPr>
          <p:cNvCxnSpPr>
            <a:cxnSpLocks/>
          </p:cNvCxnSpPr>
          <p:nvPr/>
        </p:nvCxnSpPr>
        <p:spPr>
          <a:xfrm flipV="1">
            <a:off x="4182038" y="1922691"/>
            <a:ext cx="0" cy="32863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1AA9D6-3D59-7141-0A68-0B9ECB53BB5C}"/>
              </a:ext>
            </a:extLst>
          </p:cNvPr>
          <p:cNvCxnSpPr>
            <a:cxnSpLocks/>
          </p:cNvCxnSpPr>
          <p:nvPr/>
        </p:nvCxnSpPr>
        <p:spPr>
          <a:xfrm flipH="1">
            <a:off x="4005301" y="4027320"/>
            <a:ext cx="17673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E36202-BE4E-F62A-61FD-AFDBFC023516}"/>
                  </a:ext>
                </a:extLst>
              </p:cNvPr>
              <p:cNvSpPr txBox="1"/>
              <p:nvPr/>
            </p:nvSpPr>
            <p:spPr>
              <a:xfrm>
                <a:off x="4254872" y="3842654"/>
                <a:ext cx="4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E36202-BE4E-F62A-61FD-AFDBFC02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72" y="3842654"/>
                <a:ext cx="4819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E6C957A-F9DC-93B8-F3AA-D7FD057DE15C}"/>
              </a:ext>
            </a:extLst>
          </p:cNvPr>
          <p:cNvSpPr txBox="1"/>
          <p:nvPr/>
        </p:nvSpPr>
        <p:spPr>
          <a:xfrm>
            <a:off x="3078851" y="1502636"/>
            <a:ext cx="242688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Formula lower bound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63C137-F94B-E6A9-52BB-FC9812527B49}"/>
              </a:ext>
            </a:extLst>
          </p:cNvPr>
          <p:cNvCxnSpPr>
            <a:cxnSpLocks/>
          </p:cNvCxnSpPr>
          <p:nvPr/>
        </p:nvCxnSpPr>
        <p:spPr>
          <a:xfrm flipV="1">
            <a:off x="3836581" y="1922691"/>
            <a:ext cx="0" cy="19399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DE59B9-CBCC-6C03-126B-90FD2B7C0E13}"/>
              </a:ext>
            </a:extLst>
          </p:cNvPr>
          <p:cNvCxnSpPr>
            <a:cxnSpLocks/>
          </p:cNvCxnSpPr>
          <p:nvPr/>
        </p:nvCxnSpPr>
        <p:spPr>
          <a:xfrm flipH="1">
            <a:off x="3671211" y="3862599"/>
            <a:ext cx="5108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DEED637-7FB3-46BF-7B5C-581B1BD99462}"/>
              </a:ext>
            </a:extLst>
          </p:cNvPr>
          <p:cNvSpPr txBox="1"/>
          <p:nvPr/>
        </p:nvSpPr>
        <p:spPr>
          <a:xfrm>
            <a:off x="2144466" y="3075579"/>
            <a:ext cx="1656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Bootstrapping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threshold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7E66B2-AD4B-BEDC-84D5-F799372BAFF6}"/>
              </a:ext>
            </a:extLst>
          </p:cNvPr>
          <p:cNvCxnSpPr>
            <a:cxnSpLocks/>
          </p:cNvCxnSpPr>
          <p:nvPr/>
        </p:nvCxnSpPr>
        <p:spPr>
          <a:xfrm flipH="1">
            <a:off x="3671211" y="4196634"/>
            <a:ext cx="51082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67BFAEF-AB4B-27C7-C77A-64594ABA9F04}"/>
              </a:ext>
            </a:extLst>
          </p:cNvPr>
          <p:cNvSpPr/>
          <p:nvPr/>
        </p:nvSpPr>
        <p:spPr>
          <a:xfrm>
            <a:off x="3671210" y="4206361"/>
            <a:ext cx="476655" cy="100266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48279B-9BBB-5DBB-F959-9B0B0D149103}"/>
              </a:ext>
            </a:extLst>
          </p:cNvPr>
          <p:cNvSpPr txBox="1"/>
          <p:nvPr/>
        </p:nvSpPr>
        <p:spPr>
          <a:xfrm>
            <a:off x="2171806" y="4160392"/>
            <a:ext cx="160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Known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lower bound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74B9B-1C25-A24F-837C-7D121CE347A3}"/>
              </a:ext>
            </a:extLst>
          </p:cNvPr>
          <p:cNvGrpSpPr/>
          <p:nvPr/>
        </p:nvGrpSpPr>
        <p:grpSpPr>
          <a:xfrm>
            <a:off x="5038440" y="1504143"/>
            <a:ext cx="4397390" cy="3707410"/>
            <a:chOff x="5038440" y="1504143"/>
            <a:chExt cx="4397390" cy="370741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69AAC7B-BFB1-70A2-7EE6-917E3EAB1C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3169" y="1925219"/>
              <a:ext cx="0" cy="3286334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E41019-9360-D9AD-19BC-B5B6C4970E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7634" y="4033303"/>
              <a:ext cx="176737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C8500D9-C13F-3CED-57FD-6C842F7B11D5}"/>
                    </a:ext>
                  </a:extLst>
                </p:cNvPr>
                <p:cNvSpPr txBox="1"/>
                <p:nvPr/>
              </p:nvSpPr>
              <p:spPr>
                <a:xfrm>
                  <a:off x="6692308" y="3855945"/>
                  <a:ext cx="481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C8500D9-C13F-3CED-57FD-6C842F7B1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308" y="3855945"/>
                  <a:ext cx="48192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2D6C12-E08E-161E-8B30-185B853FB3A4}"/>
                </a:ext>
              </a:extLst>
            </p:cNvPr>
            <p:cNvSpPr txBox="1"/>
            <p:nvPr/>
          </p:nvSpPr>
          <p:spPr>
            <a:xfrm>
              <a:off x="6273785" y="1504143"/>
              <a:ext cx="17704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PRF complexity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CADC690-B333-1710-9575-8A9B8C1914A4}"/>
                </a:ext>
              </a:extLst>
            </p:cNvPr>
            <p:cNvCxnSpPr>
              <a:cxnSpLocks/>
            </p:cNvCxnSpPr>
            <p:nvPr/>
          </p:nvCxnSpPr>
          <p:spPr>
            <a:xfrm>
              <a:off x="7546380" y="1957457"/>
              <a:ext cx="0" cy="191434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774CB08-6025-26A2-6902-58A99ACC0C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4235" y="3868741"/>
              <a:ext cx="51082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8021FC-3BA6-4D75-37F4-434198572D25}"/>
                </a:ext>
              </a:extLst>
            </p:cNvPr>
            <p:cNvSpPr txBox="1"/>
            <p:nvPr/>
          </p:nvSpPr>
          <p:spPr>
            <a:xfrm>
              <a:off x="7702824" y="2979845"/>
              <a:ext cx="15376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PRF</a:t>
              </a:r>
            </a:p>
            <a:p>
              <a:r>
                <a:rPr lang="en-US" sz="2000" dirty="0">
                  <a:solidFill>
                    <a:srgbClr val="00B050"/>
                  </a:solidFill>
                </a:rPr>
                <a:t>upper bound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FF128AB-7E11-5B87-D591-15F686B8C0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70" y="4199165"/>
              <a:ext cx="51082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9581DC-B97A-481E-9508-C7B391FB684D}"/>
                </a:ext>
              </a:extLst>
            </p:cNvPr>
            <p:cNvSpPr/>
            <p:nvPr/>
          </p:nvSpPr>
          <p:spPr>
            <a:xfrm>
              <a:off x="7226169" y="4208892"/>
              <a:ext cx="476655" cy="1002661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DCBFD6-DDF6-770A-5386-DFAB998E9051}"/>
                </a:ext>
              </a:extLst>
            </p:cNvPr>
            <p:cNvSpPr txBox="1"/>
            <p:nvPr/>
          </p:nvSpPr>
          <p:spPr>
            <a:xfrm>
              <a:off x="7735823" y="4330821"/>
              <a:ext cx="1700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PRF</a:t>
              </a:r>
            </a:p>
            <a:p>
              <a:r>
                <a:rPr lang="en-US" sz="2000" dirty="0">
                  <a:solidFill>
                    <a:srgbClr val="C00000"/>
                  </a:solidFill>
                </a:rPr>
                <a:t>lower bound</a:t>
              </a:r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701E31B4-7E4E-3B4A-7E68-59B08366100E}"/>
                </a:ext>
              </a:extLst>
            </p:cNvPr>
            <p:cNvSpPr/>
            <p:nvPr/>
          </p:nvSpPr>
          <p:spPr>
            <a:xfrm>
              <a:off x="5038440" y="3455764"/>
              <a:ext cx="1455906" cy="585706"/>
            </a:xfrm>
            <a:prstGeom prst="rightArrow">
              <a:avLst>
                <a:gd name="adj1" fmla="val 50000"/>
                <a:gd name="adj2" fmla="val 7491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4CA284-4C3D-ED98-25DB-0FD48D217106}"/>
                </a:ext>
              </a:extLst>
            </p:cNvPr>
            <p:cNvSpPr txBox="1"/>
            <p:nvPr/>
          </p:nvSpPr>
          <p:spPr>
            <a:xfrm>
              <a:off x="5078652" y="2694350"/>
              <a:ext cx="1455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Current technique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0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F383-0C55-F63A-DD88-B233C0A7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black-box natural proof barrier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BF8B9C-E740-06B0-42BF-589BC7DE3888}"/>
              </a:ext>
            </a:extLst>
          </p:cNvPr>
          <p:cNvCxnSpPr>
            <a:cxnSpLocks/>
          </p:cNvCxnSpPr>
          <p:nvPr/>
        </p:nvCxnSpPr>
        <p:spPr>
          <a:xfrm flipV="1">
            <a:off x="4182038" y="1922691"/>
            <a:ext cx="0" cy="32863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1AA9D6-3D59-7141-0A68-0B9ECB53BB5C}"/>
              </a:ext>
            </a:extLst>
          </p:cNvPr>
          <p:cNvCxnSpPr>
            <a:cxnSpLocks/>
          </p:cNvCxnSpPr>
          <p:nvPr/>
        </p:nvCxnSpPr>
        <p:spPr>
          <a:xfrm flipH="1">
            <a:off x="4005301" y="4027320"/>
            <a:ext cx="17673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E36202-BE4E-F62A-61FD-AFDBFC023516}"/>
                  </a:ext>
                </a:extLst>
              </p:cNvPr>
              <p:cNvSpPr txBox="1"/>
              <p:nvPr/>
            </p:nvSpPr>
            <p:spPr>
              <a:xfrm>
                <a:off x="4254872" y="3842654"/>
                <a:ext cx="4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E36202-BE4E-F62A-61FD-AFDBFC02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72" y="3842654"/>
                <a:ext cx="4819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E6C957A-F9DC-93B8-F3AA-D7FD057DE15C}"/>
              </a:ext>
            </a:extLst>
          </p:cNvPr>
          <p:cNvSpPr txBox="1"/>
          <p:nvPr/>
        </p:nvSpPr>
        <p:spPr>
          <a:xfrm>
            <a:off x="3078851" y="1502636"/>
            <a:ext cx="242688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Formula lower bound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63C137-F94B-E6A9-52BB-FC9812527B49}"/>
              </a:ext>
            </a:extLst>
          </p:cNvPr>
          <p:cNvCxnSpPr>
            <a:cxnSpLocks/>
          </p:cNvCxnSpPr>
          <p:nvPr/>
        </p:nvCxnSpPr>
        <p:spPr>
          <a:xfrm flipV="1">
            <a:off x="3836581" y="1922691"/>
            <a:ext cx="0" cy="19399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DE59B9-CBCC-6C03-126B-90FD2B7C0E13}"/>
              </a:ext>
            </a:extLst>
          </p:cNvPr>
          <p:cNvCxnSpPr>
            <a:cxnSpLocks/>
          </p:cNvCxnSpPr>
          <p:nvPr/>
        </p:nvCxnSpPr>
        <p:spPr>
          <a:xfrm flipH="1">
            <a:off x="3671211" y="3862599"/>
            <a:ext cx="5108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DEED637-7FB3-46BF-7B5C-581B1BD99462}"/>
              </a:ext>
            </a:extLst>
          </p:cNvPr>
          <p:cNvSpPr txBox="1"/>
          <p:nvPr/>
        </p:nvSpPr>
        <p:spPr>
          <a:xfrm>
            <a:off x="2144466" y="3075579"/>
            <a:ext cx="1656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Bootstrapping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threshold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7E66B2-AD4B-BEDC-84D5-F799372BAFF6}"/>
              </a:ext>
            </a:extLst>
          </p:cNvPr>
          <p:cNvCxnSpPr>
            <a:cxnSpLocks/>
          </p:cNvCxnSpPr>
          <p:nvPr/>
        </p:nvCxnSpPr>
        <p:spPr>
          <a:xfrm flipH="1">
            <a:off x="3671211" y="4196634"/>
            <a:ext cx="51082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67BFAEF-AB4B-27C7-C77A-64594ABA9F04}"/>
              </a:ext>
            </a:extLst>
          </p:cNvPr>
          <p:cNvSpPr/>
          <p:nvPr/>
        </p:nvSpPr>
        <p:spPr>
          <a:xfrm>
            <a:off x="3671210" y="4206361"/>
            <a:ext cx="476655" cy="100266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48279B-9BBB-5DBB-F959-9B0B0D149103}"/>
              </a:ext>
            </a:extLst>
          </p:cNvPr>
          <p:cNvSpPr txBox="1"/>
          <p:nvPr/>
        </p:nvSpPr>
        <p:spPr>
          <a:xfrm>
            <a:off x="2171806" y="4160392"/>
            <a:ext cx="160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Known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lower bound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9AAC7B-BFB1-70A2-7EE6-917E3EAB1C91}"/>
              </a:ext>
            </a:extLst>
          </p:cNvPr>
          <p:cNvCxnSpPr>
            <a:cxnSpLocks/>
          </p:cNvCxnSpPr>
          <p:nvPr/>
        </p:nvCxnSpPr>
        <p:spPr>
          <a:xfrm flipV="1">
            <a:off x="7193169" y="1925219"/>
            <a:ext cx="0" cy="32863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E41019-9360-D9AD-19BC-B5B6C4970E86}"/>
              </a:ext>
            </a:extLst>
          </p:cNvPr>
          <p:cNvCxnSpPr>
            <a:cxnSpLocks/>
          </p:cNvCxnSpPr>
          <p:nvPr/>
        </p:nvCxnSpPr>
        <p:spPr>
          <a:xfrm flipH="1">
            <a:off x="7177634" y="4033303"/>
            <a:ext cx="17673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8500D9-C13F-3CED-57FD-6C842F7B11D5}"/>
                  </a:ext>
                </a:extLst>
              </p:cNvPr>
              <p:cNvSpPr txBox="1"/>
              <p:nvPr/>
            </p:nvSpPr>
            <p:spPr>
              <a:xfrm>
                <a:off x="6692308" y="3855945"/>
                <a:ext cx="4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8500D9-C13F-3CED-57FD-6C842F7B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308" y="3855945"/>
                <a:ext cx="4819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02D6C12-E08E-161E-8B30-185B853FB3A4}"/>
              </a:ext>
            </a:extLst>
          </p:cNvPr>
          <p:cNvSpPr txBox="1"/>
          <p:nvPr/>
        </p:nvSpPr>
        <p:spPr>
          <a:xfrm>
            <a:off x="6273785" y="1504143"/>
            <a:ext cx="177042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PRF complexity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ADC690-B333-1710-9575-8A9B8C1914A4}"/>
              </a:ext>
            </a:extLst>
          </p:cNvPr>
          <p:cNvCxnSpPr>
            <a:cxnSpLocks/>
          </p:cNvCxnSpPr>
          <p:nvPr/>
        </p:nvCxnSpPr>
        <p:spPr>
          <a:xfrm>
            <a:off x="7546380" y="1957457"/>
            <a:ext cx="0" cy="19143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74CB08-6025-26A2-6902-58A99ACC0C34}"/>
              </a:ext>
            </a:extLst>
          </p:cNvPr>
          <p:cNvCxnSpPr>
            <a:cxnSpLocks/>
          </p:cNvCxnSpPr>
          <p:nvPr/>
        </p:nvCxnSpPr>
        <p:spPr>
          <a:xfrm flipH="1">
            <a:off x="7174235" y="3868741"/>
            <a:ext cx="5108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8021FC-3BA6-4D75-37F4-434198572D25}"/>
              </a:ext>
            </a:extLst>
          </p:cNvPr>
          <p:cNvSpPr txBox="1"/>
          <p:nvPr/>
        </p:nvSpPr>
        <p:spPr>
          <a:xfrm>
            <a:off x="7702824" y="2979845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PRF</a:t>
            </a:r>
          </a:p>
          <a:p>
            <a:r>
              <a:rPr lang="en-US" sz="2000" dirty="0">
                <a:solidFill>
                  <a:srgbClr val="00B050"/>
                </a:solidFill>
              </a:rPr>
              <a:t>upper bound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F128AB-7E11-5B87-D591-15F686B8C0E1}"/>
              </a:ext>
            </a:extLst>
          </p:cNvPr>
          <p:cNvCxnSpPr>
            <a:cxnSpLocks/>
          </p:cNvCxnSpPr>
          <p:nvPr/>
        </p:nvCxnSpPr>
        <p:spPr>
          <a:xfrm flipH="1">
            <a:off x="7226170" y="4199165"/>
            <a:ext cx="51082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F9581DC-B97A-481E-9508-C7B391FB684D}"/>
              </a:ext>
            </a:extLst>
          </p:cNvPr>
          <p:cNvSpPr/>
          <p:nvPr/>
        </p:nvSpPr>
        <p:spPr>
          <a:xfrm>
            <a:off x="7226169" y="4208892"/>
            <a:ext cx="476655" cy="100266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DCBFD6-DDF6-770A-5386-DFAB998E9051}"/>
              </a:ext>
            </a:extLst>
          </p:cNvPr>
          <p:cNvSpPr txBox="1"/>
          <p:nvPr/>
        </p:nvSpPr>
        <p:spPr>
          <a:xfrm>
            <a:off x="7735823" y="4330821"/>
            <a:ext cx="170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PRF</a:t>
            </a:r>
          </a:p>
          <a:p>
            <a:r>
              <a:rPr lang="en-US" sz="2000" dirty="0">
                <a:solidFill>
                  <a:srgbClr val="C00000"/>
                </a:solidFill>
              </a:rPr>
              <a:t>lower bound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701E31B4-7E4E-3B4A-7E68-59B08366100E}"/>
              </a:ext>
            </a:extLst>
          </p:cNvPr>
          <p:cNvSpPr/>
          <p:nvPr/>
        </p:nvSpPr>
        <p:spPr>
          <a:xfrm>
            <a:off x="5038440" y="3455764"/>
            <a:ext cx="1455906" cy="585706"/>
          </a:xfrm>
          <a:prstGeom prst="rightArrow">
            <a:avLst>
              <a:gd name="adj1" fmla="val 50000"/>
              <a:gd name="adj2" fmla="val 7491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4CA284-4C3D-ED98-25DB-0FD48D217106}"/>
              </a:ext>
            </a:extLst>
          </p:cNvPr>
          <p:cNvSpPr txBox="1"/>
          <p:nvPr/>
        </p:nvSpPr>
        <p:spPr>
          <a:xfrm>
            <a:off x="5078652" y="2694350"/>
            <a:ext cx="145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Current technique</a:t>
            </a:r>
          </a:p>
        </p:txBody>
      </p:sp>
    </p:spTree>
    <p:extLst>
      <p:ext uri="{BB962C8B-B14F-4D97-AF65-F5344CB8AC3E}">
        <p14:creationId xmlns:p14="http://schemas.microsoft.com/office/powerpoint/2010/main" val="40492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F383-0C55-F63A-DD88-B233C0A7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black-box natural proof barrier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BF8B9C-E740-06B0-42BF-589BC7DE3888}"/>
              </a:ext>
            </a:extLst>
          </p:cNvPr>
          <p:cNvCxnSpPr>
            <a:cxnSpLocks/>
          </p:cNvCxnSpPr>
          <p:nvPr/>
        </p:nvCxnSpPr>
        <p:spPr>
          <a:xfrm flipV="1">
            <a:off x="4182038" y="1922691"/>
            <a:ext cx="0" cy="32863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E36202-BE4E-F62A-61FD-AFDBFC023516}"/>
                  </a:ext>
                </a:extLst>
              </p:cNvPr>
              <p:cNvSpPr txBox="1"/>
              <p:nvPr/>
            </p:nvSpPr>
            <p:spPr>
              <a:xfrm>
                <a:off x="4254872" y="3842654"/>
                <a:ext cx="4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E36202-BE4E-F62A-61FD-AFDBFC02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72" y="3842654"/>
                <a:ext cx="4819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E6C957A-F9DC-93B8-F3AA-D7FD057DE15C}"/>
              </a:ext>
            </a:extLst>
          </p:cNvPr>
          <p:cNvSpPr txBox="1"/>
          <p:nvPr/>
        </p:nvSpPr>
        <p:spPr>
          <a:xfrm>
            <a:off x="3078851" y="1502636"/>
            <a:ext cx="242688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Formula lower bound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EED637-7FB3-46BF-7B5C-581B1BD99462}"/>
              </a:ext>
            </a:extLst>
          </p:cNvPr>
          <p:cNvSpPr txBox="1"/>
          <p:nvPr/>
        </p:nvSpPr>
        <p:spPr>
          <a:xfrm>
            <a:off x="2144466" y="3075579"/>
            <a:ext cx="1656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Bootstrapping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threshold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7E66B2-AD4B-BEDC-84D5-F799372BAFF6}"/>
              </a:ext>
            </a:extLst>
          </p:cNvPr>
          <p:cNvCxnSpPr>
            <a:cxnSpLocks/>
          </p:cNvCxnSpPr>
          <p:nvPr/>
        </p:nvCxnSpPr>
        <p:spPr>
          <a:xfrm flipH="1">
            <a:off x="3661483" y="3845815"/>
            <a:ext cx="51082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67BFAEF-AB4B-27C7-C77A-64594ABA9F04}"/>
              </a:ext>
            </a:extLst>
          </p:cNvPr>
          <p:cNvSpPr/>
          <p:nvPr/>
        </p:nvSpPr>
        <p:spPr>
          <a:xfrm>
            <a:off x="3682614" y="3865057"/>
            <a:ext cx="476655" cy="1353077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48279B-9BBB-5DBB-F959-9B0B0D149103}"/>
              </a:ext>
            </a:extLst>
          </p:cNvPr>
          <p:cNvSpPr txBox="1"/>
          <p:nvPr/>
        </p:nvSpPr>
        <p:spPr>
          <a:xfrm>
            <a:off x="2171806" y="4160392"/>
            <a:ext cx="160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Known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lower bound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63C137-F94B-E6A9-52BB-FC9812527B49}"/>
              </a:ext>
            </a:extLst>
          </p:cNvPr>
          <p:cNvCxnSpPr>
            <a:cxnSpLocks/>
          </p:cNvCxnSpPr>
          <p:nvPr/>
        </p:nvCxnSpPr>
        <p:spPr>
          <a:xfrm flipV="1">
            <a:off x="3836581" y="1922691"/>
            <a:ext cx="0" cy="22741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DE59B9-CBCC-6C03-126B-90FD2B7C0E13}"/>
              </a:ext>
            </a:extLst>
          </p:cNvPr>
          <p:cNvCxnSpPr>
            <a:cxnSpLocks/>
          </p:cNvCxnSpPr>
          <p:nvPr/>
        </p:nvCxnSpPr>
        <p:spPr>
          <a:xfrm flipH="1">
            <a:off x="3637038" y="4196812"/>
            <a:ext cx="5108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1AA9D6-3D59-7141-0A68-0B9ECB53BB5C}"/>
              </a:ext>
            </a:extLst>
          </p:cNvPr>
          <p:cNvCxnSpPr>
            <a:cxnSpLocks/>
          </p:cNvCxnSpPr>
          <p:nvPr/>
        </p:nvCxnSpPr>
        <p:spPr>
          <a:xfrm flipH="1">
            <a:off x="4005301" y="4027320"/>
            <a:ext cx="17673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4742FF-DB6C-CE96-9092-98B7A3C6E252}"/>
              </a:ext>
            </a:extLst>
          </p:cNvPr>
          <p:cNvSpPr txBox="1"/>
          <p:nvPr/>
        </p:nvSpPr>
        <p:spPr>
          <a:xfrm>
            <a:off x="463758" y="1703171"/>
            <a:ext cx="201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If</a:t>
            </a:r>
            <a:r>
              <a:rPr lang="en-US" sz="2000" dirty="0"/>
              <a:t> formula lower bound meets the bootstrapping threshold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9AAC7B-BFB1-70A2-7EE6-917E3EAB1C91}"/>
              </a:ext>
            </a:extLst>
          </p:cNvPr>
          <p:cNvCxnSpPr>
            <a:cxnSpLocks/>
          </p:cNvCxnSpPr>
          <p:nvPr/>
        </p:nvCxnSpPr>
        <p:spPr>
          <a:xfrm flipV="1">
            <a:off x="7193169" y="1925219"/>
            <a:ext cx="0" cy="328633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8500D9-C13F-3CED-57FD-6C842F7B11D5}"/>
                  </a:ext>
                </a:extLst>
              </p:cNvPr>
              <p:cNvSpPr txBox="1"/>
              <p:nvPr/>
            </p:nvSpPr>
            <p:spPr>
              <a:xfrm>
                <a:off x="6692308" y="3855945"/>
                <a:ext cx="4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8500D9-C13F-3CED-57FD-6C842F7B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308" y="3855945"/>
                <a:ext cx="4819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02D6C12-E08E-161E-8B30-185B853FB3A4}"/>
              </a:ext>
            </a:extLst>
          </p:cNvPr>
          <p:cNvSpPr txBox="1"/>
          <p:nvPr/>
        </p:nvSpPr>
        <p:spPr>
          <a:xfrm>
            <a:off x="6273785" y="1504143"/>
            <a:ext cx="177042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PRF complexity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74CB08-6025-26A2-6902-58A99ACC0C34}"/>
              </a:ext>
            </a:extLst>
          </p:cNvPr>
          <p:cNvCxnSpPr>
            <a:cxnSpLocks/>
          </p:cNvCxnSpPr>
          <p:nvPr/>
        </p:nvCxnSpPr>
        <p:spPr>
          <a:xfrm flipH="1">
            <a:off x="7222875" y="3868741"/>
            <a:ext cx="51082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8021FC-3BA6-4D75-37F4-434198572D25}"/>
              </a:ext>
            </a:extLst>
          </p:cNvPr>
          <p:cNvSpPr txBox="1"/>
          <p:nvPr/>
        </p:nvSpPr>
        <p:spPr>
          <a:xfrm>
            <a:off x="7702824" y="2979845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PRF</a:t>
            </a:r>
          </a:p>
          <a:p>
            <a:r>
              <a:rPr lang="en-US" sz="2000" dirty="0">
                <a:solidFill>
                  <a:srgbClr val="00B050"/>
                </a:solidFill>
              </a:rPr>
              <a:t>upper bound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9581DC-B97A-481E-9508-C7B391FB684D}"/>
              </a:ext>
            </a:extLst>
          </p:cNvPr>
          <p:cNvSpPr/>
          <p:nvPr/>
        </p:nvSpPr>
        <p:spPr>
          <a:xfrm>
            <a:off x="7226169" y="3881538"/>
            <a:ext cx="476655" cy="133001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DCBFD6-DDF6-770A-5386-DFAB998E9051}"/>
              </a:ext>
            </a:extLst>
          </p:cNvPr>
          <p:cNvSpPr txBox="1"/>
          <p:nvPr/>
        </p:nvSpPr>
        <p:spPr>
          <a:xfrm>
            <a:off x="7735823" y="4330821"/>
            <a:ext cx="170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PRF</a:t>
            </a:r>
          </a:p>
          <a:p>
            <a:r>
              <a:rPr lang="en-US" sz="2000" dirty="0">
                <a:solidFill>
                  <a:srgbClr val="C00000"/>
                </a:solidFill>
              </a:rPr>
              <a:t>lower bound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701E31B4-7E4E-3B4A-7E68-59B08366100E}"/>
              </a:ext>
            </a:extLst>
          </p:cNvPr>
          <p:cNvSpPr/>
          <p:nvPr/>
        </p:nvSpPr>
        <p:spPr>
          <a:xfrm>
            <a:off x="5038440" y="3455764"/>
            <a:ext cx="1455906" cy="585706"/>
          </a:xfrm>
          <a:prstGeom prst="rightArrow">
            <a:avLst>
              <a:gd name="adj1" fmla="val 50000"/>
              <a:gd name="adj2" fmla="val 7491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E41019-9360-D9AD-19BC-B5B6C4970E86}"/>
              </a:ext>
            </a:extLst>
          </p:cNvPr>
          <p:cNvCxnSpPr>
            <a:cxnSpLocks/>
          </p:cNvCxnSpPr>
          <p:nvPr/>
        </p:nvCxnSpPr>
        <p:spPr>
          <a:xfrm flipH="1">
            <a:off x="7177634" y="4033303"/>
            <a:ext cx="17673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ADC690-B333-1710-9575-8A9B8C1914A4}"/>
              </a:ext>
            </a:extLst>
          </p:cNvPr>
          <p:cNvCxnSpPr>
            <a:cxnSpLocks/>
          </p:cNvCxnSpPr>
          <p:nvPr/>
        </p:nvCxnSpPr>
        <p:spPr>
          <a:xfrm>
            <a:off x="7546380" y="1957457"/>
            <a:ext cx="0" cy="223935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F128AB-7E11-5B87-D591-15F686B8C0E1}"/>
              </a:ext>
            </a:extLst>
          </p:cNvPr>
          <p:cNvCxnSpPr>
            <a:cxnSpLocks/>
          </p:cNvCxnSpPr>
          <p:nvPr/>
        </p:nvCxnSpPr>
        <p:spPr>
          <a:xfrm flipH="1">
            <a:off x="7226170" y="4199165"/>
            <a:ext cx="5108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EA5BBA-648B-34B1-9006-04F3748ED2BA}"/>
              </a:ext>
            </a:extLst>
          </p:cNvPr>
          <p:cNvSpPr txBox="1"/>
          <p:nvPr/>
        </p:nvSpPr>
        <p:spPr>
          <a:xfrm>
            <a:off x="5078652" y="2694350"/>
            <a:ext cx="145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Current technique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AA27C8-2596-4FC3-7EDE-388B3AD448B6}"/>
              </a:ext>
            </a:extLst>
          </p:cNvPr>
          <p:cNvSpPr txBox="1"/>
          <p:nvPr/>
        </p:nvSpPr>
        <p:spPr>
          <a:xfrm>
            <a:off x="9240424" y="1685547"/>
            <a:ext cx="2571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Then</a:t>
            </a:r>
            <a:r>
              <a:rPr lang="en-US" sz="2000" dirty="0"/>
              <a:t> PRF lower bound becomes larger than the upper bound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5A963B-CFB0-FC21-2F93-90CA666DE85C}"/>
              </a:ext>
            </a:extLst>
          </p:cNvPr>
          <p:cNvSpPr txBox="1"/>
          <p:nvPr/>
        </p:nvSpPr>
        <p:spPr>
          <a:xfrm>
            <a:off x="9405326" y="3494463"/>
            <a:ext cx="246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PRF does not exist!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81A7DD-CF48-C5A4-68E7-80458218224A}"/>
                  </a:ext>
                </a:extLst>
              </p:cNvPr>
              <p:cNvSpPr txBox="1"/>
              <p:nvPr/>
            </p:nvSpPr>
            <p:spPr>
              <a:xfrm rot="5400000">
                <a:off x="9963478" y="2771327"/>
                <a:ext cx="7617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81A7DD-CF48-C5A4-68E7-804582182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963478" y="2771327"/>
                <a:ext cx="7617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3E6AEC4-51DA-E125-BB22-9C4F9BFDD704}"/>
              </a:ext>
            </a:extLst>
          </p:cNvPr>
          <p:cNvSpPr/>
          <p:nvPr/>
        </p:nvSpPr>
        <p:spPr>
          <a:xfrm>
            <a:off x="235376" y="5356399"/>
            <a:ext cx="11492865" cy="140564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Similar for many bootstrapping results: improvements on either side would break PRF</a:t>
            </a:r>
          </a:p>
          <a:p>
            <a:pPr algn="ctr"/>
            <a:endParaRPr lang="en-US" sz="2400" dirty="0">
              <a:solidFill>
                <a:srgbClr val="00B0F0"/>
              </a:solidFill>
            </a:endParaRP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Takeaway: improving current technique is not capable of proving stronger lower bounds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72B97FC4-B2F2-E5F9-908C-2CAD47D351B9}"/>
              </a:ext>
            </a:extLst>
          </p:cNvPr>
          <p:cNvSpPr/>
          <p:nvPr/>
        </p:nvSpPr>
        <p:spPr>
          <a:xfrm rot="5400000">
            <a:off x="5568129" y="5696720"/>
            <a:ext cx="330744" cy="724998"/>
          </a:xfrm>
          <a:prstGeom prst="rightArrow">
            <a:avLst>
              <a:gd name="adj1" fmla="val 50000"/>
              <a:gd name="adj2" fmla="val 350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9" grpId="0"/>
      <p:bldP spid="48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DB52-F0B8-344B-906B-66BC06DE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</p:spPr>
            <p:txBody>
              <a:bodyPr>
                <a:normAutofit/>
              </a:bodyPr>
              <a:lstStyle/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The exact complexity of pseudorandom functions</a:t>
                </a:r>
              </a:p>
              <a:p>
                <a:pPr lvl="1"/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Upper and lower bounds of pseudorandom functions</a:t>
                </a:r>
              </a:p>
              <a:p>
                <a:pPr lvl="1"/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ntuition of the results</a:t>
                </a:r>
              </a:p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New barrier to lower bound proofs</a:t>
                </a:r>
              </a:p>
              <a:p>
                <a:pPr lvl="1"/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B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ootstrapping results</a:t>
                </a:r>
              </a:p>
              <a:p>
                <a:pPr lvl="1"/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B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lack-box natural proof barrier</a:t>
                </a:r>
              </a:p>
              <a:p>
                <a:r>
                  <a:rPr lang="en-CN" dirty="0">
                    <a:solidFill>
                      <a:schemeClr val="tx1"/>
                    </a:solidFill>
                  </a:rPr>
                  <a:t>Technical part: </a:t>
                </a:r>
                <a14:m>
                  <m:oMath xmlns:m="http://schemas.openxmlformats.org/officeDocument/2006/math"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>
                    <a:solidFill>
                      <a:schemeClr val="tx1"/>
                    </a:solidFill>
                  </a:rPr>
                  <a:t> PRF upper bound</a:t>
                </a:r>
              </a:p>
              <a:p>
                <a:pPr lvl="1"/>
                <a:r>
                  <a:rPr lang="en-CN" dirty="0">
                    <a:solidFill>
                      <a:schemeClr val="tx1"/>
                    </a:solidFill>
                  </a:rPr>
                  <a:t>Almost universal hash funcitons from 1-detectors</a:t>
                </a:r>
              </a:p>
              <a:p>
                <a:pPr lvl="1"/>
                <a:r>
                  <a:rPr lang="tr-TR" dirty="0">
                    <a:solidFill>
                      <a:schemeClr val="tx1"/>
                    </a:solidFill>
                  </a:rPr>
                  <a:t>E</a:t>
                </a:r>
                <a:r>
                  <a:rPr lang="en-CN" dirty="0">
                    <a:solidFill>
                      <a:schemeClr val="tx1"/>
                    </a:solidFill>
                  </a:rPr>
                  <a:t>xplicit construction of 1-detectors</a:t>
                </a:r>
              </a:p>
              <a:p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  <a:blipFill>
                <a:blip r:embed="rId3"/>
                <a:stretch>
                  <a:fillRect l="-1086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72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6E7D-4A74-2343-BDA9-B1FC9802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universal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12129C9-108C-6743-BF5A-B1ED9B1CD0A4}"/>
                  </a:ext>
                </a:extLst>
              </p:cNvPr>
              <p:cNvSpPr/>
              <p:nvPr/>
            </p:nvSpPr>
            <p:spPr>
              <a:xfrm>
                <a:off x="838200" y="3852306"/>
                <a:ext cx="10270434" cy="1832057"/>
              </a:xfrm>
              <a:prstGeom prst="roundRect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C00000"/>
                    </a:solidFill>
                  </a:rPr>
                  <a:t>Theorem (explicit almost universal hash construction).</a:t>
                </a:r>
              </a:p>
              <a:p>
                <a:pPr algn="just"/>
                <a:endParaRPr lang="en-CN" sz="2400" dirty="0"/>
              </a:p>
              <a:p>
                <a:pPr algn="just"/>
                <a:r>
                  <a:rPr lang="en-CN" sz="3200" dirty="0"/>
                  <a:t>Constructible by general circuits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N" sz="3200" dirty="0"/>
                  <a:t> size. 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12129C9-108C-6743-BF5A-B1ED9B1CD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52306"/>
                <a:ext cx="10270434" cy="1832057"/>
              </a:xfrm>
              <a:prstGeom prst="roundRect">
                <a:avLst/>
              </a:prstGeom>
              <a:blipFill>
                <a:blip r:embed="rId3"/>
                <a:stretch>
                  <a:fillRect l="-61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7812945-8D1A-B79B-1FAB-666CFE32EA52}"/>
                  </a:ext>
                </a:extLst>
              </p:cNvPr>
              <p:cNvSpPr/>
              <p:nvPr/>
            </p:nvSpPr>
            <p:spPr>
              <a:xfrm>
                <a:off x="838200" y="1690688"/>
                <a:ext cx="10270434" cy="173831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i="1" dirty="0">
                    <a:solidFill>
                      <a:srgbClr val="00B050"/>
                    </a:solidFill>
                  </a:rPr>
                  <a:t>Linear</a:t>
                </a:r>
                <a:r>
                  <a:rPr lang="en-CN" sz="2400" dirty="0">
                    <a:solidFill>
                      <a:srgbClr val="00B050"/>
                    </a:solidFill>
                  </a:rPr>
                  <a:t> almost universal hash function</a:t>
                </a:r>
                <a:r>
                  <a:rPr lang="en-CN" sz="2400" dirty="0"/>
                  <a:t>: A family of linear function collections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400" dirty="0"/>
                  <a:t>, </a:t>
                </a:r>
                <a:r>
                  <a:rPr lang="en-US" sz="2400" i="1" dirty="0" err="1"/>
                  <a:t>s.t.</a:t>
                </a:r>
                <a:r>
                  <a:rPr lang="en-US" sz="2400" dirty="0"/>
                  <a:t> for any of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7812945-8D1A-B79B-1FAB-666CFE32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270434" cy="173831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F3B808DE-1299-C6BD-7B4E-D0AE216E4094}"/>
              </a:ext>
            </a:extLst>
          </p:cNvPr>
          <p:cNvSpPr/>
          <p:nvPr/>
        </p:nvSpPr>
        <p:spPr>
          <a:xfrm rot="10800000">
            <a:off x="8210745" y="2635070"/>
            <a:ext cx="697583" cy="2011166"/>
          </a:xfrm>
          <a:prstGeom prst="downArrow">
            <a:avLst>
              <a:gd name="adj1" fmla="val 50000"/>
              <a:gd name="adj2" fmla="val 810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9C4C-B7F7-8340-8FD8-C1D7FCA9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construct almost universal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Linear almost universal hash function </a:t>
                </a:r>
                <a:r>
                  <a:rPr lang="en-CN" sz="2400" dirty="0">
                    <a:solidFill>
                      <a:srgbClr val="C00000"/>
                    </a:solidFill>
                  </a:rPr>
                  <a:t>(large part)</a:t>
                </a:r>
                <a:r>
                  <a:rPr lang="en-CN" sz="2400" dirty="0"/>
                  <a:t>: A family of linear function collections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400" dirty="0"/>
                  <a:t>, </a:t>
                </a:r>
                <a:r>
                  <a:rPr lang="en-US" sz="2400" i="1" dirty="0" err="1"/>
                  <a:t>s.t.</a:t>
                </a:r>
                <a:r>
                  <a:rPr lang="en-US" sz="2400" dirty="0"/>
                  <a:t> for any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N" sz="2400" dirty="0"/>
                  <a:t> </a:t>
                </a:r>
                <a:r>
                  <a:rPr lang="en-CN" sz="2400" dirty="0">
                    <a:solidFill>
                      <a:srgbClr val="C00000"/>
                    </a:solidFill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8FB2F-7C5F-CD47-9885-FB800B9C0A70}"/>
                  </a:ext>
                </a:extLst>
              </p:cNvPr>
              <p:cNvSpPr txBox="1"/>
              <p:nvPr/>
            </p:nvSpPr>
            <p:spPr>
              <a:xfrm>
                <a:off x="5615609" y="3516739"/>
                <a:ext cx="5554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Hamming weight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: the number of 1’s in the string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8FB2F-7C5F-CD47-9885-FB800B9C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09" y="3516739"/>
                <a:ext cx="5554202" cy="400110"/>
              </a:xfrm>
              <a:prstGeom prst="rect">
                <a:avLst/>
              </a:prstGeom>
              <a:blipFill>
                <a:blip r:embed="rId4"/>
                <a:stretch>
                  <a:fillRect l="-1142" t="-6061" r="-91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A7A053-F20D-9D46-B880-89A80D4A985E}"/>
                  </a:ext>
                </a:extLst>
              </p:cNvPr>
              <p:cNvSpPr txBox="1"/>
              <p:nvPr/>
            </p:nvSpPr>
            <p:spPr>
              <a:xfrm>
                <a:off x="7937428" y="5737526"/>
                <a:ext cx="39389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small Hamming weight?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A7A053-F20D-9D46-B880-89A80D4A9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428" y="5737526"/>
                <a:ext cx="3938947" cy="954107"/>
              </a:xfrm>
              <a:prstGeom prst="rect">
                <a:avLst/>
              </a:prstGeom>
              <a:blipFill>
                <a:blip r:embed="rId5"/>
                <a:stretch>
                  <a:fillRect l="-3205" t="-6494" r="-321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87074C0-958E-7F82-A23B-FFF1A877FBE1}"/>
              </a:ext>
            </a:extLst>
          </p:cNvPr>
          <p:cNvGrpSpPr/>
          <p:nvPr/>
        </p:nvGrpSpPr>
        <p:grpSpPr>
          <a:xfrm>
            <a:off x="696798" y="4047301"/>
            <a:ext cx="4016604" cy="2325670"/>
            <a:chOff x="1168924" y="4251489"/>
            <a:chExt cx="3817855" cy="2026763"/>
          </a:xfrm>
        </p:grpSpPr>
        <p:sp>
          <p:nvSpPr>
            <p:cNvPr id="3" name="Explosion 2 2">
              <a:extLst>
                <a:ext uri="{FF2B5EF4-FFF2-40B4-BE49-F238E27FC236}">
                  <a16:creationId xmlns:a16="http://schemas.microsoft.com/office/drawing/2014/main" id="{C20AE922-64C3-41DE-B4A3-2D2859C933A2}"/>
                </a:ext>
              </a:extLst>
            </p:cNvPr>
            <p:cNvSpPr/>
            <p:nvPr/>
          </p:nvSpPr>
          <p:spPr>
            <a:xfrm rot="978047">
              <a:off x="1168924" y="4251489"/>
              <a:ext cx="3817855" cy="2026763"/>
            </a:xfrm>
            <a:prstGeom prst="irregularSeal2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8FF299-1503-EAFA-0855-0E8629A19308}"/>
                </a:ext>
              </a:extLst>
            </p:cNvPr>
            <p:cNvSpPr txBox="1"/>
            <p:nvPr/>
          </p:nvSpPr>
          <p:spPr>
            <a:xfrm>
              <a:off x="1987173" y="5010062"/>
              <a:ext cx="2001084" cy="50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SAMPLING!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7922D4-7333-75F7-4B4B-39D2A54F69A3}"/>
              </a:ext>
            </a:extLst>
          </p:cNvPr>
          <p:cNvGrpSpPr/>
          <p:nvPr/>
        </p:nvGrpSpPr>
        <p:grpSpPr>
          <a:xfrm rot="16200000">
            <a:off x="4537179" y="4516206"/>
            <a:ext cx="2531861" cy="1468938"/>
            <a:chOff x="8392523" y="4384467"/>
            <a:chExt cx="2888394" cy="16757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82E621-3CBD-11EA-7943-EC30F6E1BFC9}"/>
                </a:ext>
              </a:extLst>
            </p:cNvPr>
            <p:cNvSpPr/>
            <p:nvPr/>
          </p:nvSpPr>
          <p:spPr>
            <a:xfrm>
              <a:off x="8392523" y="4437141"/>
              <a:ext cx="2888390" cy="385482"/>
            </a:xfrm>
            <a:prstGeom prst="rect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rgbClr val="0070C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DC70CC-A009-F4D4-AD00-C7900B45EA60}"/>
                </a:ext>
              </a:extLst>
            </p:cNvPr>
            <p:cNvSpPr/>
            <p:nvPr/>
          </p:nvSpPr>
          <p:spPr>
            <a:xfrm>
              <a:off x="8392527" y="5674777"/>
              <a:ext cx="2888390" cy="385482"/>
            </a:xfrm>
            <a:prstGeom prst="rect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rgbClr val="0070C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996C73-3CA7-C439-881A-478B0BDD7D8F}"/>
                </a:ext>
              </a:extLst>
            </p:cNvPr>
            <p:cNvSpPr/>
            <p:nvPr/>
          </p:nvSpPr>
          <p:spPr>
            <a:xfrm>
              <a:off x="8548528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6D797B-3046-414C-8A4C-354542712A7A}"/>
                </a:ext>
              </a:extLst>
            </p:cNvPr>
            <p:cNvSpPr/>
            <p:nvPr/>
          </p:nvSpPr>
          <p:spPr>
            <a:xfrm>
              <a:off x="8985849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3FAAC5-5B8B-4E61-2E72-5988FDE3BF9C}"/>
                </a:ext>
              </a:extLst>
            </p:cNvPr>
            <p:cNvSpPr/>
            <p:nvPr/>
          </p:nvSpPr>
          <p:spPr>
            <a:xfrm>
              <a:off x="10003770" y="4477773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44060D-BACE-51B4-ADC7-A45233792804}"/>
                    </a:ext>
                  </a:extLst>
                </p:cNvPr>
                <p:cNvSpPr txBox="1"/>
                <p:nvPr/>
              </p:nvSpPr>
              <p:spPr>
                <a:xfrm>
                  <a:off x="9403777" y="4384467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44060D-BACE-51B4-ADC7-A45233792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3777" y="4384467"/>
                  <a:ext cx="495953" cy="421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002C095-0E66-AA65-A203-2133C69602F9}"/>
                </a:ext>
              </a:extLst>
            </p:cNvPr>
            <p:cNvSpPr/>
            <p:nvPr/>
          </p:nvSpPr>
          <p:spPr>
            <a:xfrm>
              <a:off x="10436110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965B1D-955E-EF5E-51FE-0A9121677564}"/>
                </a:ext>
              </a:extLst>
            </p:cNvPr>
            <p:cNvSpPr/>
            <p:nvPr/>
          </p:nvSpPr>
          <p:spPr>
            <a:xfrm>
              <a:off x="10872575" y="4476021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305B8A-968D-26FF-42E7-B92F36D1551C}"/>
                </a:ext>
              </a:extLst>
            </p:cNvPr>
            <p:cNvSpPr/>
            <p:nvPr/>
          </p:nvSpPr>
          <p:spPr>
            <a:xfrm>
              <a:off x="8542209" y="5738826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A23662-96FB-AB4F-C310-5ED322D6D6FF}"/>
                </a:ext>
              </a:extLst>
            </p:cNvPr>
            <p:cNvSpPr/>
            <p:nvPr/>
          </p:nvSpPr>
          <p:spPr>
            <a:xfrm>
              <a:off x="10003772" y="5711020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27EC11-4ACF-7E02-A8B7-1CA2595897B0}"/>
                    </a:ext>
                  </a:extLst>
                </p:cNvPr>
                <p:cNvSpPr txBox="1"/>
                <p:nvPr/>
              </p:nvSpPr>
              <p:spPr>
                <a:xfrm>
                  <a:off x="9296005" y="5621702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27EC11-4ACF-7E02-A8B7-1CA259589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005" y="5621702"/>
                  <a:ext cx="495953" cy="421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00B325-AF82-6B60-3FDD-24520B133272}"/>
                </a:ext>
              </a:extLst>
            </p:cNvPr>
            <p:cNvSpPr/>
            <p:nvPr/>
          </p:nvSpPr>
          <p:spPr>
            <a:xfrm>
              <a:off x="10857960" y="5715408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42CB23A-DE07-A054-C2F8-B5F0C1943A1A}"/>
                </a:ext>
              </a:extLst>
            </p:cNvPr>
            <p:cNvCxnSpPr>
              <a:cxnSpLocks/>
              <a:stCxn id="17" idx="4"/>
              <a:endCxn id="22" idx="0"/>
            </p:cNvCxnSpPr>
            <p:nvPr/>
          </p:nvCxnSpPr>
          <p:spPr>
            <a:xfrm rot="5400000" flipV="1">
              <a:off x="9691364" y="5246504"/>
              <a:ext cx="929030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80A5F00-770B-3060-B3E3-18B6A51676BE}"/>
                </a:ext>
              </a:extLst>
            </p:cNvPr>
            <p:cNvCxnSpPr>
              <a:cxnSpLocks/>
              <a:stCxn id="20" idx="4"/>
              <a:endCxn id="24" idx="0"/>
            </p:cNvCxnSpPr>
            <p:nvPr/>
          </p:nvCxnSpPr>
          <p:spPr>
            <a:xfrm rot="5400000">
              <a:off x="10549790" y="5240515"/>
              <a:ext cx="935171" cy="1461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B025D72-0A2E-AFCB-2DEB-12A589E2553D}"/>
                    </a:ext>
                  </a:extLst>
                </p:cNvPr>
                <p:cNvSpPr txBox="1"/>
                <p:nvPr/>
              </p:nvSpPr>
              <p:spPr>
                <a:xfrm>
                  <a:off x="9403777" y="4983398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B025D72-0A2E-AFCB-2DEB-12A589E25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3777" y="4983398"/>
                  <a:ext cx="495953" cy="421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6359984-591C-B5AB-D013-CB226D3AB00E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rot="5400000">
              <a:off x="8216830" y="5259477"/>
              <a:ext cx="961293" cy="631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C039D12-BFFC-04AA-91F7-BE85A0EC0245}"/>
              </a:ext>
            </a:extLst>
          </p:cNvPr>
          <p:cNvSpPr/>
          <p:nvPr/>
        </p:nvSpPr>
        <p:spPr>
          <a:xfrm>
            <a:off x="6969384" y="3984744"/>
            <a:ext cx="4906991" cy="1610850"/>
          </a:xfrm>
          <a:prstGeom prst="roundRect">
            <a:avLst>
              <a:gd name="adj" fmla="val 11720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</a:rPr>
              <a:t>Sample sublinear number of inputs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Almost no cost!</a:t>
            </a:r>
          </a:p>
          <a:p>
            <a:r>
              <a:rPr lang="en-US" sz="2400" dirty="0">
                <a:solidFill>
                  <a:srgbClr val="00B050"/>
                </a:solidFill>
              </a:rPr>
              <a:t>(only cost at constructing the circuit)</a:t>
            </a:r>
          </a:p>
        </p:txBody>
      </p:sp>
    </p:spTree>
    <p:extLst>
      <p:ext uri="{BB962C8B-B14F-4D97-AF65-F5344CB8AC3E}">
        <p14:creationId xmlns:p14="http://schemas.microsoft.com/office/powerpoint/2010/main" val="7581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DB52-F0B8-344B-906B-66BC06DE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</p:spPr>
            <p:txBody>
              <a:bodyPr>
                <a:normAutofit/>
              </a:bodyPr>
              <a:lstStyle/>
              <a:p>
                <a:r>
                  <a:rPr lang="en-CN" dirty="0"/>
                  <a:t>The exact complexity of pseudorandom functions</a:t>
                </a:r>
              </a:p>
              <a:p>
                <a:pPr lvl="1"/>
                <a:r>
                  <a:rPr lang="en-CN" dirty="0"/>
                  <a:t>Upper and lower bounds of pseudorandom functions</a:t>
                </a:r>
              </a:p>
              <a:p>
                <a:pPr lvl="1"/>
                <a:r>
                  <a:rPr lang="tr-TR" dirty="0"/>
                  <a:t>I</a:t>
                </a:r>
                <a:r>
                  <a:rPr lang="en-CN" dirty="0"/>
                  <a:t>ntuition of the results</a:t>
                </a:r>
              </a:p>
              <a:p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New barrier to lower bound proofs</a:t>
                </a:r>
              </a:p>
              <a:p>
                <a:pPr lvl="1"/>
                <a:r>
                  <a:rPr lang="tr-T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</a:t>
                </a:r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ootstrapping results</a:t>
                </a:r>
              </a:p>
              <a:p>
                <a:pPr lvl="1"/>
                <a:r>
                  <a:rPr lang="tr-T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</a:t>
                </a:r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lack-box natural proof barrier</a:t>
                </a:r>
              </a:p>
              <a:p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 part: </a:t>
                </a:r>
                <a14:m>
                  <m:oMath xmlns:m="http://schemas.openxmlformats.org/officeDocument/2006/math"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PRF upper bound</a:t>
                </a:r>
              </a:p>
              <a:p>
                <a:pPr lvl="1"/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Almost universal hash funcitons from 1-detectors</a:t>
                </a:r>
              </a:p>
              <a:p>
                <a:pPr lvl="1"/>
                <a:r>
                  <a:rPr lang="tr-T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</a:t>
                </a:r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xplicit construction of 1-detectors</a:t>
                </a:r>
              </a:p>
              <a:p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  <a:blipFill>
                <a:blip r:embed="rId3"/>
                <a:stretch>
                  <a:fillRect l="-1086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5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9C4C-B7F7-8340-8FD8-C1D7FCA9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construct almost universal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(Randomized) 1-detector</a:t>
                </a:r>
                <a:r>
                  <a:rPr lang="en-CN" sz="2400" dirty="0"/>
                  <a:t>: A family of linear function collections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400" dirty="0"/>
                  <a:t>, </a:t>
                </a:r>
                <a:r>
                  <a:rPr lang="en-US" sz="2400" i="1" dirty="0" err="1"/>
                  <a:t>s.t.</a:t>
                </a:r>
                <a:r>
                  <a:rPr lang="en-US" sz="2400" dirty="0"/>
                  <a:t> for any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N" sz="2400" dirty="0"/>
                  <a:t> </a:t>
                </a:r>
                <a:r>
                  <a:rPr lang="en-CN" sz="2400" dirty="0">
                    <a:solidFill>
                      <a:srgbClr val="C00000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8FB2F-7C5F-CD47-9885-FB800B9C0A70}"/>
                  </a:ext>
                </a:extLst>
              </p:cNvPr>
              <p:cNvSpPr txBox="1"/>
              <p:nvPr/>
            </p:nvSpPr>
            <p:spPr>
              <a:xfrm>
                <a:off x="6475459" y="3478695"/>
                <a:ext cx="48783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called the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range</a:t>
                </a:r>
                <a:r>
                  <a:rPr lang="en-US" sz="2400" dirty="0"/>
                  <a:t> of the 1-detector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8FB2F-7C5F-CD47-9885-FB800B9C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59" y="3478695"/>
                <a:ext cx="4878341" cy="461665"/>
              </a:xfrm>
              <a:prstGeom prst="rect">
                <a:avLst/>
              </a:prstGeom>
              <a:blipFill>
                <a:blip r:embed="rId4"/>
                <a:stretch>
                  <a:fillRect t="-8108" r="-103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77E567B-67FA-6640-AFA3-1EA4A44E5B12}"/>
                  </a:ext>
                </a:extLst>
              </p:cNvPr>
              <p:cNvSpPr/>
              <p:nvPr/>
            </p:nvSpPr>
            <p:spPr>
              <a:xfrm>
                <a:off x="775252" y="4115268"/>
                <a:ext cx="7849822" cy="2368136"/>
              </a:xfrm>
              <a:prstGeom prst="roundRect">
                <a:avLst>
                  <a:gd name="adj" fmla="val 11720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Consider depth-1 XOR circuits</a:t>
                </a:r>
              </a:p>
              <a:p>
                <a:pPr algn="just"/>
                <a:r>
                  <a:rPr lang="en-CN" sz="2400" dirty="0"/>
                  <a:t>Choose a left-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N" sz="2400" dirty="0"/>
                  <a:t>-regular bipartite graph?</a:t>
                </a:r>
              </a:p>
              <a:p>
                <a:pPr algn="just"/>
                <a:r>
                  <a:rPr lang="en-CN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CN" sz="2400" dirty="0"/>
                  <a:t>, an </a:t>
                </a:r>
                <a:r>
                  <a:rPr lang="en-CN" sz="2400" dirty="0">
                    <a:solidFill>
                      <a:srgbClr val="C00000"/>
                    </a:solidFill>
                  </a:rPr>
                  <a:t>expander</a:t>
                </a:r>
                <a:r>
                  <a:rPr lang="en-CN" sz="2400" dirty="0"/>
                  <a:t> =&gt; 1-detetor!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CN" sz="3200" dirty="0">
                    <a:solidFill>
                      <a:srgbClr val="00B050"/>
                    </a:solidFill>
                  </a:rPr>
                  <a:t>We promised you more!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77E567B-67FA-6640-AFA3-1EA4A44E5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4115268"/>
                <a:ext cx="7849822" cy="2368136"/>
              </a:xfrm>
              <a:prstGeom prst="roundRect">
                <a:avLst>
                  <a:gd name="adj" fmla="val 11720"/>
                </a:avLst>
              </a:prstGeom>
              <a:blipFill>
                <a:blip r:embed="rId5"/>
                <a:stretch>
                  <a:fillRect l="-80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01015-FD39-FF40-B8AA-0C6339D2B26B}"/>
              </a:ext>
            </a:extLst>
          </p:cNvPr>
          <p:cNvGrpSpPr/>
          <p:nvPr/>
        </p:nvGrpSpPr>
        <p:grpSpPr>
          <a:xfrm rot="16200000">
            <a:off x="9002223" y="4422126"/>
            <a:ext cx="2531857" cy="1468937"/>
            <a:chOff x="8392523" y="4384467"/>
            <a:chExt cx="2888390" cy="16757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AD7FD5-8CEB-3C41-9E0D-F33BFE9D6155}"/>
                </a:ext>
              </a:extLst>
            </p:cNvPr>
            <p:cNvSpPr/>
            <p:nvPr/>
          </p:nvSpPr>
          <p:spPr>
            <a:xfrm>
              <a:off x="8392523" y="4437141"/>
              <a:ext cx="2888390" cy="385482"/>
            </a:xfrm>
            <a:prstGeom prst="rect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rgbClr val="0070C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E6EFCA-D8D1-5B4A-835A-5193148CB2B2}"/>
                </a:ext>
              </a:extLst>
            </p:cNvPr>
            <p:cNvSpPr/>
            <p:nvPr/>
          </p:nvSpPr>
          <p:spPr>
            <a:xfrm>
              <a:off x="8700636" y="5674776"/>
              <a:ext cx="2232408" cy="385482"/>
            </a:xfrm>
            <a:prstGeom prst="rect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rgbClr val="0070C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A3463A-61DA-FF4A-959C-01F779F18541}"/>
                </a:ext>
              </a:extLst>
            </p:cNvPr>
            <p:cNvSpPr/>
            <p:nvPr/>
          </p:nvSpPr>
          <p:spPr>
            <a:xfrm>
              <a:off x="8548528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DC4B5F-F885-6C48-A0B1-C26E505E0B61}"/>
                </a:ext>
              </a:extLst>
            </p:cNvPr>
            <p:cNvSpPr/>
            <p:nvPr/>
          </p:nvSpPr>
          <p:spPr>
            <a:xfrm>
              <a:off x="8985849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47ACC8-47D8-7F49-B475-25C1E9CDC469}"/>
                </a:ext>
              </a:extLst>
            </p:cNvPr>
            <p:cNvSpPr/>
            <p:nvPr/>
          </p:nvSpPr>
          <p:spPr>
            <a:xfrm>
              <a:off x="10003770" y="4477773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B4FEBF-A213-7342-B225-CCFE5E97EF39}"/>
                    </a:ext>
                  </a:extLst>
                </p:cNvPr>
                <p:cNvSpPr txBox="1"/>
                <p:nvPr/>
              </p:nvSpPr>
              <p:spPr>
                <a:xfrm>
                  <a:off x="9403777" y="4384467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B4FEBF-A213-7342-B225-CCFE5E97E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3777" y="4384467"/>
                  <a:ext cx="495953" cy="421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CC4CA9-1901-6C47-9DDB-5B8598D0DA7C}"/>
                </a:ext>
              </a:extLst>
            </p:cNvPr>
            <p:cNvSpPr/>
            <p:nvPr/>
          </p:nvSpPr>
          <p:spPr>
            <a:xfrm>
              <a:off x="10436110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DE6CA0-3C7C-9F42-80C8-0B8E296179F0}"/>
                </a:ext>
              </a:extLst>
            </p:cNvPr>
            <p:cNvSpPr/>
            <p:nvPr/>
          </p:nvSpPr>
          <p:spPr>
            <a:xfrm>
              <a:off x="10872575" y="4476021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628392-E087-3941-8F8A-7FBD7B6D2994}"/>
                </a:ext>
              </a:extLst>
            </p:cNvPr>
            <p:cNvSpPr/>
            <p:nvPr/>
          </p:nvSpPr>
          <p:spPr>
            <a:xfrm>
              <a:off x="8833741" y="5715409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963E54-CC43-C44A-A8D5-87068FA11EAC}"/>
                </a:ext>
              </a:extLst>
            </p:cNvPr>
            <p:cNvSpPr/>
            <p:nvPr/>
          </p:nvSpPr>
          <p:spPr>
            <a:xfrm>
              <a:off x="9951488" y="5711518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6C1D776-BA05-934F-BCBB-9EE88F5C4C10}"/>
                    </a:ext>
                  </a:extLst>
                </p:cNvPr>
                <p:cNvSpPr txBox="1"/>
                <p:nvPr/>
              </p:nvSpPr>
              <p:spPr>
                <a:xfrm>
                  <a:off x="9296005" y="5621702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6C1D776-BA05-934F-BCBB-9EE88F5C4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005" y="5621702"/>
                  <a:ext cx="495953" cy="421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C4DE83-6B14-DB4A-963E-3EA6E83D3036}"/>
                </a:ext>
              </a:extLst>
            </p:cNvPr>
            <p:cNvSpPr/>
            <p:nvPr/>
          </p:nvSpPr>
          <p:spPr>
            <a:xfrm>
              <a:off x="10438689" y="5715409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1D9050F-7855-D349-BB2F-133DCECCD178}"/>
                </a:ext>
              </a:extLst>
            </p:cNvPr>
            <p:cNvCxnSpPr>
              <a:cxnSpLocks/>
              <a:stCxn id="22" idx="3"/>
              <a:endCxn id="23" idx="0"/>
            </p:cNvCxnSpPr>
            <p:nvPr/>
          </p:nvCxnSpPr>
          <p:spPr>
            <a:xfrm rot="5400000">
              <a:off x="9461626" y="4259908"/>
              <a:ext cx="979723" cy="193127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B811AEF-531F-8D48-8A47-57FE9AC17D6E}"/>
                </a:ext>
              </a:extLst>
            </p:cNvPr>
            <p:cNvCxnSpPr>
              <a:cxnSpLocks/>
              <a:stCxn id="22" idx="4"/>
              <a:endCxn id="26" idx="0"/>
            </p:cNvCxnSpPr>
            <p:nvPr/>
          </p:nvCxnSpPr>
          <p:spPr>
            <a:xfrm rot="5400000">
              <a:off x="10340154" y="5030880"/>
              <a:ext cx="935171" cy="43388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0228D4-CEBC-1049-8F9D-3F1EC9621BF2}"/>
                    </a:ext>
                  </a:extLst>
                </p:cNvPr>
                <p:cNvSpPr txBox="1"/>
                <p:nvPr/>
              </p:nvSpPr>
              <p:spPr>
                <a:xfrm>
                  <a:off x="9403777" y="4983398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0228D4-CEBC-1049-8F9D-3F1EC9621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3777" y="4983398"/>
                  <a:ext cx="495953" cy="421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8E27904-39F8-954D-B36B-3D39C17D4A78}"/>
              </a:ext>
            </a:extLst>
          </p:cNvPr>
          <p:cNvSpPr txBox="1"/>
          <p:nvPr/>
        </p:nvSpPr>
        <p:spPr>
          <a:xfrm>
            <a:off x="9325518" y="6390124"/>
            <a:ext cx="8435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1D193-3FF3-A64F-832D-52414E1EE7F2}"/>
              </a:ext>
            </a:extLst>
          </p:cNvPr>
          <p:cNvSpPr txBox="1"/>
          <p:nvPr/>
        </p:nvSpPr>
        <p:spPr>
          <a:xfrm>
            <a:off x="10313661" y="6099963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388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0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(Randomized) 1-detector</a:t>
                </a:r>
                <a:r>
                  <a:rPr lang="en-CN" sz="2400" dirty="0"/>
                  <a:t>: A family of linear function collections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400" dirty="0"/>
                  <a:t>, </a:t>
                </a:r>
                <a:r>
                  <a:rPr lang="en-US" sz="2400" i="1" dirty="0" err="1"/>
                  <a:t>s.t.</a:t>
                </a:r>
                <a:r>
                  <a:rPr lang="en-US" sz="2400" dirty="0"/>
                  <a:t> for any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N" sz="2400" dirty="0"/>
                  <a:t> </a:t>
                </a:r>
                <a:r>
                  <a:rPr lang="en-CN" sz="2400" dirty="0">
                    <a:solidFill>
                      <a:srgbClr val="C00000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8FB2F-7C5F-CD47-9885-FB800B9C0A70}"/>
                  </a:ext>
                </a:extLst>
              </p:cNvPr>
              <p:cNvSpPr txBox="1"/>
              <p:nvPr/>
            </p:nvSpPr>
            <p:spPr>
              <a:xfrm>
                <a:off x="6475459" y="3478695"/>
                <a:ext cx="48783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called the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range</a:t>
                </a:r>
                <a:r>
                  <a:rPr lang="en-US" sz="2400" dirty="0"/>
                  <a:t> of the 1-detector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8FB2F-7C5F-CD47-9885-FB800B9C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59" y="3478695"/>
                <a:ext cx="4878341" cy="461665"/>
              </a:xfrm>
              <a:prstGeom prst="rect">
                <a:avLst/>
              </a:prstGeom>
              <a:blipFill>
                <a:blip r:embed="rId5"/>
                <a:stretch>
                  <a:fillRect t="-8108" r="-103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77E567B-67FA-6640-AFA3-1EA4A44E5B12}"/>
                  </a:ext>
                </a:extLst>
              </p:cNvPr>
              <p:cNvSpPr/>
              <p:nvPr/>
            </p:nvSpPr>
            <p:spPr>
              <a:xfrm>
                <a:off x="775252" y="4115268"/>
                <a:ext cx="7849822" cy="2368136"/>
              </a:xfrm>
              <a:prstGeom prst="roundRect">
                <a:avLst>
                  <a:gd name="adj" fmla="val 11720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Consider depth-1 XOR circuits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)</a:t>
                </a:r>
              </a:p>
              <a:p>
                <a:pPr algn="just"/>
                <a:r>
                  <a:rPr lang="en-CN" sz="2400" dirty="0"/>
                  <a:t>Choose a left-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N" sz="2400" dirty="0"/>
                  <a:t>-regular bipartite graph?</a:t>
                </a:r>
              </a:p>
              <a:p>
                <a:pPr algn="just"/>
                <a:r>
                  <a:rPr lang="en-US" sz="2400" dirty="0"/>
                  <a:t>Cannot be an </a:t>
                </a:r>
                <a:r>
                  <a:rPr lang="en-CN" sz="2400" dirty="0">
                    <a:solidFill>
                      <a:srgbClr val="C00000"/>
                    </a:solidFill>
                  </a:rPr>
                  <a:t>expander</a:t>
                </a:r>
                <a:r>
                  <a:rPr lang="en-CN" sz="2400" dirty="0"/>
                  <a:t>…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CN" sz="3200" dirty="0">
                    <a:solidFill>
                      <a:srgbClr val="00B050"/>
                    </a:solidFill>
                  </a:rPr>
                  <a:t>But?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77E567B-67FA-6640-AFA3-1EA4A44E5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4115268"/>
                <a:ext cx="7849822" cy="2368136"/>
              </a:xfrm>
              <a:prstGeom prst="roundRect">
                <a:avLst>
                  <a:gd name="adj" fmla="val 11720"/>
                </a:avLst>
              </a:prstGeom>
              <a:blipFill>
                <a:blip r:embed="rId6"/>
                <a:stretch>
                  <a:fillRect l="-80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01015-FD39-FF40-B8AA-0C6339D2B26B}"/>
              </a:ext>
            </a:extLst>
          </p:cNvPr>
          <p:cNvGrpSpPr/>
          <p:nvPr/>
        </p:nvGrpSpPr>
        <p:grpSpPr>
          <a:xfrm rot="16200000">
            <a:off x="9002223" y="4422126"/>
            <a:ext cx="2531857" cy="1468937"/>
            <a:chOff x="8392523" y="4384467"/>
            <a:chExt cx="2888390" cy="16757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AD7FD5-8CEB-3C41-9E0D-F33BFE9D6155}"/>
                </a:ext>
              </a:extLst>
            </p:cNvPr>
            <p:cNvSpPr/>
            <p:nvPr/>
          </p:nvSpPr>
          <p:spPr>
            <a:xfrm>
              <a:off x="8392523" y="4437141"/>
              <a:ext cx="2888390" cy="385482"/>
            </a:xfrm>
            <a:prstGeom prst="rect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rgbClr val="0070C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E6EFCA-D8D1-5B4A-835A-5193148CB2B2}"/>
                </a:ext>
              </a:extLst>
            </p:cNvPr>
            <p:cNvSpPr/>
            <p:nvPr/>
          </p:nvSpPr>
          <p:spPr>
            <a:xfrm>
              <a:off x="8700636" y="5674776"/>
              <a:ext cx="2232408" cy="385482"/>
            </a:xfrm>
            <a:prstGeom prst="rect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rgbClr val="0070C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A3463A-61DA-FF4A-959C-01F779F18541}"/>
                </a:ext>
              </a:extLst>
            </p:cNvPr>
            <p:cNvSpPr/>
            <p:nvPr/>
          </p:nvSpPr>
          <p:spPr>
            <a:xfrm>
              <a:off x="8548528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DC4B5F-F885-6C48-A0B1-C26E505E0B61}"/>
                </a:ext>
              </a:extLst>
            </p:cNvPr>
            <p:cNvSpPr/>
            <p:nvPr/>
          </p:nvSpPr>
          <p:spPr>
            <a:xfrm>
              <a:off x="8985849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47ACC8-47D8-7F49-B475-25C1E9CDC469}"/>
                </a:ext>
              </a:extLst>
            </p:cNvPr>
            <p:cNvSpPr/>
            <p:nvPr/>
          </p:nvSpPr>
          <p:spPr>
            <a:xfrm>
              <a:off x="10003770" y="4477773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B4FEBF-A213-7342-B225-CCFE5E97EF39}"/>
                    </a:ext>
                  </a:extLst>
                </p:cNvPr>
                <p:cNvSpPr txBox="1"/>
                <p:nvPr/>
              </p:nvSpPr>
              <p:spPr>
                <a:xfrm>
                  <a:off x="9403777" y="4384467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B4FEBF-A213-7342-B225-CCFE5E97E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3777" y="4384467"/>
                  <a:ext cx="495953" cy="421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CC4CA9-1901-6C47-9DDB-5B8598D0DA7C}"/>
                </a:ext>
              </a:extLst>
            </p:cNvPr>
            <p:cNvSpPr/>
            <p:nvPr/>
          </p:nvSpPr>
          <p:spPr>
            <a:xfrm>
              <a:off x="10436110" y="4477774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DE6CA0-3C7C-9F42-80C8-0B8E296179F0}"/>
                </a:ext>
              </a:extLst>
            </p:cNvPr>
            <p:cNvSpPr/>
            <p:nvPr/>
          </p:nvSpPr>
          <p:spPr>
            <a:xfrm>
              <a:off x="10872575" y="4476021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628392-E087-3941-8F8A-7FBD7B6D2994}"/>
                </a:ext>
              </a:extLst>
            </p:cNvPr>
            <p:cNvSpPr/>
            <p:nvPr/>
          </p:nvSpPr>
          <p:spPr>
            <a:xfrm>
              <a:off x="8833741" y="5715409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963E54-CC43-C44A-A8D5-87068FA11EAC}"/>
                </a:ext>
              </a:extLst>
            </p:cNvPr>
            <p:cNvSpPr/>
            <p:nvPr/>
          </p:nvSpPr>
          <p:spPr>
            <a:xfrm>
              <a:off x="9951488" y="5711518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6C1D776-BA05-934F-BCBB-9EE88F5C4C10}"/>
                    </a:ext>
                  </a:extLst>
                </p:cNvPr>
                <p:cNvSpPr txBox="1"/>
                <p:nvPr/>
              </p:nvSpPr>
              <p:spPr>
                <a:xfrm>
                  <a:off x="9296005" y="5621702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6C1D776-BA05-934F-BCBB-9EE88F5C4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005" y="5621702"/>
                  <a:ext cx="495953" cy="421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C4DE83-6B14-DB4A-963E-3EA6E83D3036}"/>
                </a:ext>
              </a:extLst>
            </p:cNvPr>
            <p:cNvSpPr/>
            <p:nvPr/>
          </p:nvSpPr>
          <p:spPr>
            <a:xfrm>
              <a:off x="10438689" y="5715409"/>
              <a:ext cx="304216" cy="304216"/>
            </a:xfrm>
            <a:prstGeom prst="ellips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1D9050F-7855-D349-BB2F-133DCECCD178}"/>
                </a:ext>
              </a:extLst>
            </p:cNvPr>
            <p:cNvCxnSpPr>
              <a:cxnSpLocks/>
              <a:stCxn id="22" idx="3"/>
              <a:endCxn id="23" idx="0"/>
            </p:cNvCxnSpPr>
            <p:nvPr/>
          </p:nvCxnSpPr>
          <p:spPr>
            <a:xfrm rot="5400000">
              <a:off x="9461626" y="4259908"/>
              <a:ext cx="979723" cy="193127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B811AEF-531F-8D48-8A47-57FE9AC17D6E}"/>
                </a:ext>
              </a:extLst>
            </p:cNvPr>
            <p:cNvCxnSpPr>
              <a:cxnSpLocks/>
              <a:stCxn id="22" idx="4"/>
              <a:endCxn id="26" idx="0"/>
            </p:cNvCxnSpPr>
            <p:nvPr/>
          </p:nvCxnSpPr>
          <p:spPr>
            <a:xfrm rot="5400000">
              <a:off x="10340154" y="5030880"/>
              <a:ext cx="935171" cy="43388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0228D4-CEBC-1049-8F9D-3F1EC9621BF2}"/>
                    </a:ext>
                  </a:extLst>
                </p:cNvPr>
                <p:cNvSpPr txBox="1"/>
                <p:nvPr/>
              </p:nvSpPr>
              <p:spPr>
                <a:xfrm>
                  <a:off x="9403777" y="4983398"/>
                  <a:ext cx="495953" cy="42134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C0228D4-CEBC-1049-8F9D-3F1EC9621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3777" y="4983398"/>
                  <a:ext cx="495953" cy="421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8E27904-39F8-954D-B36B-3D39C17D4A78}"/>
              </a:ext>
            </a:extLst>
          </p:cNvPr>
          <p:cNvSpPr txBox="1"/>
          <p:nvPr/>
        </p:nvSpPr>
        <p:spPr>
          <a:xfrm>
            <a:off x="9325518" y="6390124"/>
            <a:ext cx="8435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1D193-3FF3-A64F-832D-52414E1EE7F2}"/>
              </a:ext>
            </a:extLst>
          </p:cNvPr>
          <p:cNvSpPr txBox="1"/>
          <p:nvPr/>
        </p:nvSpPr>
        <p:spPr>
          <a:xfrm>
            <a:off x="10313661" y="6099963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6068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(Randomized) 1-detector</a:t>
                </a:r>
                <a:r>
                  <a:rPr lang="en-CN" sz="2400" dirty="0"/>
                  <a:t>: A family of linear function collections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400" dirty="0"/>
                  <a:t>, </a:t>
                </a:r>
                <a:r>
                  <a:rPr lang="en-US" sz="2400" i="1" dirty="0" err="1"/>
                  <a:t>s.t.</a:t>
                </a:r>
                <a:r>
                  <a:rPr lang="en-US" sz="2400" dirty="0"/>
                  <a:t> for any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N" sz="2400" dirty="0"/>
                  <a:t> </a:t>
                </a:r>
                <a:r>
                  <a:rPr lang="en-CN" sz="2400" dirty="0">
                    <a:solidFill>
                      <a:srgbClr val="C00000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740383"/>
                <a:ext cx="10641496" cy="173831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8E27904-39F8-954D-B36B-3D39C17D4A78}"/>
              </a:ext>
            </a:extLst>
          </p:cNvPr>
          <p:cNvSpPr txBox="1"/>
          <p:nvPr/>
        </p:nvSpPr>
        <p:spPr>
          <a:xfrm>
            <a:off x="1091658" y="3890544"/>
            <a:ext cx="8435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1D193-3FF3-A64F-832D-52414E1EE7F2}"/>
              </a:ext>
            </a:extLst>
          </p:cNvPr>
          <p:cNvSpPr txBox="1"/>
          <p:nvPr/>
        </p:nvSpPr>
        <p:spPr>
          <a:xfrm>
            <a:off x="974352" y="5026169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81D98E-CEBC-F040-AB5C-27AB2E019107}"/>
                  </a:ext>
                </a:extLst>
              </p:cNvPr>
              <p:cNvSpPr txBox="1"/>
              <p:nvPr/>
            </p:nvSpPr>
            <p:spPr>
              <a:xfrm>
                <a:off x="501275" y="5478232"/>
                <a:ext cx="1604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gates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81D98E-CEBC-F040-AB5C-27AB2E019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75" y="5478232"/>
                <a:ext cx="1604222" cy="461665"/>
              </a:xfrm>
              <a:prstGeom prst="rect">
                <a:avLst/>
              </a:prstGeom>
              <a:blipFill>
                <a:blip r:embed="rId5"/>
                <a:stretch>
                  <a:fillRect l="-5512" t="-8108" r="-551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1AD7FD5-8CEB-3C41-9E0D-F33BFE9D6155}"/>
              </a:ext>
            </a:extLst>
          </p:cNvPr>
          <p:cNvSpPr/>
          <p:nvPr/>
        </p:nvSpPr>
        <p:spPr>
          <a:xfrm>
            <a:off x="2138349" y="3922223"/>
            <a:ext cx="2913660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E6EFCA-D8D1-5B4A-835A-5193148CB2B2}"/>
              </a:ext>
            </a:extLst>
          </p:cNvPr>
          <p:cNvSpPr/>
          <p:nvPr/>
        </p:nvSpPr>
        <p:spPr>
          <a:xfrm>
            <a:off x="2171660" y="5066063"/>
            <a:ext cx="2750196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A3463A-61DA-FF4A-959C-01F779F18541}"/>
              </a:ext>
            </a:extLst>
          </p:cNvPr>
          <p:cNvSpPr/>
          <p:nvPr/>
        </p:nvSpPr>
        <p:spPr>
          <a:xfrm>
            <a:off x="2699979" y="3967547"/>
            <a:ext cx="339338" cy="339338"/>
          </a:xfrm>
          <a:prstGeom prst="ellips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C4B5F-F885-6C48-A0B1-C26E505E0B61}"/>
              </a:ext>
            </a:extLst>
          </p:cNvPr>
          <p:cNvSpPr/>
          <p:nvPr/>
        </p:nvSpPr>
        <p:spPr>
          <a:xfrm>
            <a:off x="3187791" y="3967547"/>
            <a:ext cx="339338" cy="339338"/>
          </a:xfrm>
          <a:prstGeom prst="ellips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7ACC8-47D8-7F49-B475-25C1E9CDC469}"/>
              </a:ext>
            </a:extLst>
          </p:cNvPr>
          <p:cNvSpPr/>
          <p:nvPr/>
        </p:nvSpPr>
        <p:spPr>
          <a:xfrm>
            <a:off x="4169434" y="3968466"/>
            <a:ext cx="339338" cy="339338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CC4CA9-1901-6C47-9DDB-5B8598D0DA7C}"/>
              </a:ext>
            </a:extLst>
          </p:cNvPr>
          <p:cNvSpPr/>
          <p:nvPr/>
        </p:nvSpPr>
        <p:spPr>
          <a:xfrm>
            <a:off x="4651690" y="3968467"/>
            <a:ext cx="339338" cy="339338"/>
          </a:xfrm>
          <a:prstGeom prst="ellips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628392-E087-3941-8F8A-7FBD7B6D2994}"/>
              </a:ext>
            </a:extLst>
          </p:cNvPr>
          <p:cNvSpPr/>
          <p:nvPr/>
        </p:nvSpPr>
        <p:spPr>
          <a:xfrm>
            <a:off x="3365733" y="5107043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963E54-CC43-C44A-A8D5-87068FA11EAC}"/>
              </a:ext>
            </a:extLst>
          </p:cNvPr>
          <p:cNvSpPr/>
          <p:nvPr/>
        </p:nvSpPr>
        <p:spPr>
          <a:xfrm>
            <a:off x="3878557" y="5107044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4DE83-6B14-DB4A-963E-3EA6E83D3036}"/>
              </a:ext>
            </a:extLst>
          </p:cNvPr>
          <p:cNvSpPr/>
          <p:nvPr/>
        </p:nvSpPr>
        <p:spPr>
          <a:xfrm>
            <a:off x="4389695" y="5101638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A46EF-C813-F64F-A87D-1815C7D28595}"/>
              </a:ext>
            </a:extLst>
          </p:cNvPr>
          <p:cNvSpPr/>
          <p:nvPr/>
        </p:nvSpPr>
        <p:spPr>
          <a:xfrm>
            <a:off x="3681664" y="3965593"/>
            <a:ext cx="339338" cy="339338"/>
          </a:xfrm>
          <a:prstGeom prst="ellips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59C48D-6307-6C40-8B1F-E228212C2BA8}"/>
              </a:ext>
            </a:extLst>
          </p:cNvPr>
          <p:cNvSpPr/>
          <p:nvPr/>
        </p:nvSpPr>
        <p:spPr>
          <a:xfrm>
            <a:off x="2218679" y="3965593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32EF20-23E3-7648-8C6E-B5F6105B3EB5}"/>
              </a:ext>
            </a:extLst>
          </p:cNvPr>
          <p:cNvSpPr/>
          <p:nvPr/>
        </p:nvSpPr>
        <p:spPr>
          <a:xfrm>
            <a:off x="2815388" y="5107043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BF330C-1712-2E4F-8F62-69A96878B435}"/>
              </a:ext>
            </a:extLst>
          </p:cNvPr>
          <p:cNvSpPr/>
          <p:nvPr/>
        </p:nvSpPr>
        <p:spPr>
          <a:xfrm>
            <a:off x="2305395" y="5101637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7EB81E-1F2C-0E4C-99B1-3F5EE59242C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76872" y="4300107"/>
            <a:ext cx="171355" cy="80693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28A8940-2FF2-0248-9C9E-D4B146D04DBB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985058" y="4285362"/>
            <a:ext cx="1252664" cy="82168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E93905-15D1-4944-BE9F-596D46846BBF}"/>
              </a:ext>
            </a:extLst>
          </p:cNvPr>
          <p:cNvCxnSpPr>
            <a:cxnSpLocks/>
          </p:cNvCxnSpPr>
          <p:nvPr/>
        </p:nvCxnSpPr>
        <p:spPr>
          <a:xfrm>
            <a:off x="2889181" y="4308817"/>
            <a:ext cx="86716" cy="79670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D27722-C943-C944-B135-06C39E9CC587}"/>
              </a:ext>
            </a:extLst>
          </p:cNvPr>
          <p:cNvCxnSpPr>
            <a:cxnSpLocks/>
          </p:cNvCxnSpPr>
          <p:nvPr/>
        </p:nvCxnSpPr>
        <p:spPr>
          <a:xfrm flipH="1">
            <a:off x="3555696" y="4304739"/>
            <a:ext cx="267120" cy="80486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8E30D4-F6E2-7B47-B990-634ED98BC7F0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4048227" y="4285362"/>
            <a:ext cx="677139" cy="82168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0CA8CDB-5876-714C-93B8-AE0E4E26802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2935286" y="4292931"/>
            <a:ext cx="600117" cy="81411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CBFE682-AFD9-B748-BEF5-4EE38F62E35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559365" y="4300107"/>
            <a:ext cx="227273" cy="80153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DCAAF6-902B-CD4E-A0B9-F08D09C2AE5B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>
            <a:off x="4339104" y="4307805"/>
            <a:ext cx="220261" cy="79383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E5E2D4-2032-4541-94B5-018014702216}"/>
              </a:ext>
            </a:extLst>
          </p:cNvPr>
          <p:cNvCxnSpPr>
            <a:cxnSpLocks/>
          </p:cNvCxnSpPr>
          <p:nvPr/>
        </p:nvCxnSpPr>
        <p:spPr>
          <a:xfrm>
            <a:off x="2398463" y="4300107"/>
            <a:ext cx="86716" cy="7967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E99F418-3F4B-4E40-9CEB-A9869633B198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455592" y="4292931"/>
            <a:ext cx="529466" cy="814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C7FB24B-5CEA-8746-AD50-A176D725DE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359927" y="4301638"/>
            <a:ext cx="186832" cy="76442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4ACB97-F902-C741-BA43-D8F3E809345D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475065" y="4282805"/>
            <a:ext cx="780677" cy="81883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50140D1-C052-874E-AD66-F7E0AAB5AD2C}"/>
              </a:ext>
            </a:extLst>
          </p:cNvPr>
          <p:cNvSpPr/>
          <p:nvPr/>
        </p:nvSpPr>
        <p:spPr>
          <a:xfrm>
            <a:off x="9397380" y="3711868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EB7AAF3-AC2B-0A4F-ADD3-CD0EA40AC07A}"/>
              </a:ext>
            </a:extLst>
          </p:cNvPr>
          <p:cNvSpPr/>
          <p:nvPr/>
        </p:nvSpPr>
        <p:spPr>
          <a:xfrm>
            <a:off x="8983494" y="5277096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015D955-1144-2549-8919-91E582ACF886}"/>
              </a:ext>
            </a:extLst>
          </p:cNvPr>
          <p:cNvSpPr/>
          <p:nvPr/>
        </p:nvSpPr>
        <p:spPr>
          <a:xfrm>
            <a:off x="10402406" y="4280043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F57089-2087-874C-A9A6-4C856F948574}"/>
              </a:ext>
            </a:extLst>
          </p:cNvPr>
          <p:cNvSpPr/>
          <p:nvPr/>
        </p:nvSpPr>
        <p:spPr>
          <a:xfrm>
            <a:off x="10042610" y="5252334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789F55-8BAF-DC43-B43D-31854E54B3A6}"/>
              </a:ext>
            </a:extLst>
          </p:cNvPr>
          <p:cNvSpPr/>
          <p:nvPr/>
        </p:nvSpPr>
        <p:spPr>
          <a:xfrm>
            <a:off x="8508789" y="440512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29753CF-32EE-9343-8F37-2AA781604822}"/>
              </a:ext>
            </a:extLst>
          </p:cNvPr>
          <p:cNvCxnSpPr>
            <a:cxnSpLocks/>
            <a:stCxn id="87" idx="3"/>
            <a:endCxn id="92" idx="7"/>
          </p:cNvCxnSpPr>
          <p:nvPr/>
        </p:nvCxnSpPr>
        <p:spPr>
          <a:xfrm flipH="1">
            <a:off x="8798432" y="4001511"/>
            <a:ext cx="648643" cy="4533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AECA0C-D38F-B045-B2A0-F06D16F810B0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8798432" y="4694764"/>
            <a:ext cx="354731" cy="5823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8AD9B1-2030-EE45-A359-BF8783CEBDCE}"/>
              </a:ext>
            </a:extLst>
          </p:cNvPr>
          <p:cNvCxnSpPr>
            <a:cxnSpLocks/>
            <a:endCxn id="88" idx="7"/>
          </p:cNvCxnSpPr>
          <p:nvPr/>
        </p:nvCxnSpPr>
        <p:spPr>
          <a:xfrm flipH="1">
            <a:off x="9273137" y="4049487"/>
            <a:ext cx="273191" cy="12773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9FB6E3-5946-8544-8AF7-B1331BF03B21}"/>
              </a:ext>
            </a:extLst>
          </p:cNvPr>
          <p:cNvCxnSpPr>
            <a:cxnSpLocks/>
            <a:stCxn id="91" idx="2"/>
            <a:endCxn id="88" idx="6"/>
          </p:cNvCxnSpPr>
          <p:nvPr/>
        </p:nvCxnSpPr>
        <p:spPr>
          <a:xfrm flipH="1">
            <a:off x="9322832" y="5422003"/>
            <a:ext cx="719778" cy="247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5E67BF7-5BDC-F742-A954-6084FD502558}"/>
              </a:ext>
            </a:extLst>
          </p:cNvPr>
          <p:cNvCxnSpPr>
            <a:cxnSpLocks/>
            <a:stCxn id="89" idx="2"/>
            <a:endCxn id="92" idx="6"/>
          </p:cNvCxnSpPr>
          <p:nvPr/>
        </p:nvCxnSpPr>
        <p:spPr>
          <a:xfrm flipH="1">
            <a:off x="8848127" y="4449712"/>
            <a:ext cx="1554279" cy="125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B10CD95-7B5B-4345-A732-897137B5A769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10212279" y="4623423"/>
            <a:ext cx="340323" cy="6289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675BEB-64F3-4548-BDDF-6FCFF0010264}"/>
              </a:ext>
            </a:extLst>
          </p:cNvPr>
          <p:cNvCxnSpPr>
            <a:cxnSpLocks/>
          </p:cNvCxnSpPr>
          <p:nvPr/>
        </p:nvCxnSpPr>
        <p:spPr>
          <a:xfrm flipH="1" flipV="1">
            <a:off x="5481929" y="4742322"/>
            <a:ext cx="2622543" cy="2137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07FF92B-F7B3-4444-904D-73BB65A29F58}"/>
              </a:ext>
            </a:extLst>
          </p:cNvPr>
          <p:cNvSpPr txBox="1"/>
          <p:nvPr/>
        </p:nvSpPr>
        <p:spPr>
          <a:xfrm>
            <a:off x="5375212" y="4152154"/>
            <a:ext cx="299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Vertex-edge incident graph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886B61-E5DF-0D41-99BD-E078C15961D2}"/>
              </a:ext>
            </a:extLst>
          </p:cNvPr>
          <p:cNvSpPr txBox="1"/>
          <p:nvPr/>
        </p:nvSpPr>
        <p:spPr>
          <a:xfrm>
            <a:off x="2247620" y="3554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489309-E1EA-A544-86BD-356F54BD20F3}"/>
              </a:ext>
            </a:extLst>
          </p:cNvPr>
          <p:cNvSpPr txBox="1"/>
          <p:nvPr/>
        </p:nvSpPr>
        <p:spPr>
          <a:xfrm>
            <a:off x="3219771" y="35445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C6763EC-D8AE-B24A-A07D-7CD8278E7C81}"/>
              </a:ext>
            </a:extLst>
          </p:cNvPr>
          <p:cNvSpPr txBox="1"/>
          <p:nvPr/>
        </p:nvSpPr>
        <p:spPr>
          <a:xfrm>
            <a:off x="2719258" y="35445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D830F6-7EA3-A64F-B612-73EC3ACFB111}"/>
              </a:ext>
            </a:extLst>
          </p:cNvPr>
          <p:cNvSpPr txBox="1"/>
          <p:nvPr/>
        </p:nvSpPr>
        <p:spPr>
          <a:xfrm>
            <a:off x="3710660" y="35445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35AC5DF-2903-B544-9531-8FB6296CF083}"/>
              </a:ext>
            </a:extLst>
          </p:cNvPr>
          <p:cNvSpPr txBox="1"/>
          <p:nvPr/>
        </p:nvSpPr>
        <p:spPr>
          <a:xfrm>
            <a:off x="4211174" y="3534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7219A56-2D56-D045-A3E9-786B27763DA1}"/>
              </a:ext>
            </a:extLst>
          </p:cNvPr>
          <p:cNvSpPr txBox="1"/>
          <p:nvPr/>
        </p:nvSpPr>
        <p:spPr>
          <a:xfrm>
            <a:off x="4673187" y="3534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/>
              <p:nvPr/>
            </p:nvSpPr>
            <p:spPr>
              <a:xfrm>
                <a:off x="2699979" y="5834567"/>
                <a:ext cx="143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979" y="5834567"/>
                <a:ext cx="1430905" cy="461665"/>
              </a:xfrm>
              <a:prstGeom prst="rect">
                <a:avLst/>
              </a:prstGeom>
              <a:blipFill>
                <a:blip r:embed="rId6"/>
                <a:stretch>
                  <a:fillRect l="-877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>
            <a:extLst>
              <a:ext uri="{FF2B5EF4-FFF2-40B4-BE49-F238E27FC236}">
                <a16:creationId xmlns:a16="http://schemas.microsoft.com/office/drawing/2014/main" id="{AFF9B28E-5BEC-1348-B79D-FA1DBD0E5B9B}"/>
              </a:ext>
            </a:extLst>
          </p:cNvPr>
          <p:cNvSpPr txBox="1"/>
          <p:nvPr/>
        </p:nvSpPr>
        <p:spPr>
          <a:xfrm>
            <a:off x="8683441" y="5832313"/>
            <a:ext cx="199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Eulerian cycle!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20F6E8C-19C1-BA48-B182-EE1CC4628B48}"/>
              </a:ext>
            </a:extLst>
          </p:cNvPr>
          <p:cNvCxnSpPr>
            <a:cxnSpLocks/>
          </p:cNvCxnSpPr>
          <p:nvPr/>
        </p:nvCxnSpPr>
        <p:spPr>
          <a:xfrm>
            <a:off x="4725366" y="6063145"/>
            <a:ext cx="3406558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7224694" y="269913"/>
                <a:ext cx="4345371" cy="127044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1-detector</a:t>
                </a:r>
                <a:r>
                  <a:rPr lang="en-CN" sz="2400" dirty="0"/>
                  <a:t>: </a:t>
                </a:r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</a:t>
                </a:r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94" y="269913"/>
                <a:ext cx="4345371" cy="1270442"/>
              </a:xfrm>
              <a:prstGeom prst="roundRect">
                <a:avLst/>
              </a:prstGeom>
              <a:blipFill>
                <a:blip r:embed="rId4"/>
                <a:stretch>
                  <a:fillRect l="-580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8E27904-39F8-954D-B36B-3D39C17D4A78}"/>
              </a:ext>
            </a:extLst>
          </p:cNvPr>
          <p:cNvSpPr txBox="1"/>
          <p:nvPr/>
        </p:nvSpPr>
        <p:spPr>
          <a:xfrm>
            <a:off x="1212318" y="1801862"/>
            <a:ext cx="8435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1D193-3FF3-A64F-832D-52414E1EE7F2}"/>
              </a:ext>
            </a:extLst>
          </p:cNvPr>
          <p:cNvSpPr txBox="1"/>
          <p:nvPr/>
        </p:nvSpPr>
        <p:spPr>
          <a:xfrm>
            <a:off x="1095012" y="2937487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D7FD5-8CEB-3C41-9E0D-F33BFE9D6155}"/>
              </a:ext>
            </a:extLst>
          </p:cNvPr>
          <p:cNvSpPr/>
          <p:nvPr/>
        </p:nvSpPr>
        <p:spPr>
          <a:xfrm>
            <a:off x="2259009" y="1833541"/>
            <a:ext cx="2913660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E6EFCA-D8D1-5B4A-835A-5193148CB2B2}"/>
              </a:ext>
            </a:extLst>
          </p:cNvPr>
          <p:cNvSpPr/>
          <p:nvPr/>
        </p:nvSpPr>
        <p:spPr>
          <a:xfrm>
            <a:off x="2292320" y="2977381"/>
            <a:ext cx="2750196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A3463A-61DA-FF4A-959C-01F779F18541}"/>
              </a:ext>
            </a:extLst>
          </p:cNvPr>
          <p:cNvSpPr/>
          <p:nvPr/>
        </p:nvSpPr>
        <p:spPr>
          <a:xfrm>
            <a:off x="2820639" y="1878865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C4B5F-F885-6C48-A0B1-C26E505E0B61}"/>
              </a:ext>
            </a:extLst>
          </p:cNvPr>
          <p:cNvSpPr/>
          <p:nvPr/>
        </p:nvSpPr>
        <p:spPr>
          <a:xfrm>
            <a:off x="3308451" y="187886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7ACC8-47D8-7F49-B475-25C1E9CDC469}"/>
              </a:ext>
            </a:extLst>
          </p:cNvPr>
          <p:cNvSpPr/>
          <p:nvPr/>
        </p:nvSpPr>
        <p:spPr>
          <a:xfrm>
            <a:off x="4290094" y="1879784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CC4CA9-1901-6C47-9DDB-5B8598D0DA7C}"/>
              </a:ext>
            </a:extLst>
          </p:cNvPr>
          <p:cNvSpPr/>
          <p:nvPr/>
        </p:nvSpPr>
        <p:spPr>
          <a:xfrm>
            <a:off x="4772350" y="1879785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628392-E087-3941-8F8A-7FBD7B6D2994}"/>
              </a:ext>
            </a:extLst>
          </p:cNvPr>
          <p:cNvSpPr/>
          <p:nvPr/>
        </p:nvSpPr>
        <p:spPr>
          <a:xfrm>
            <a:off x="3486393" y="301836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963E54-CC43-C44A-A8D5-87068FA11EAC}"/>
              </a:ext>
            </a:extLst>
          </p:cNvPr>
          <p:cNvSpPr/>
          <p:nvPr/>
        </p:nvSpPr>
        <p:spPr>
          <a:xfrm>
            <a:off x="3999217" y="3018362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4DE83-6B14-DB4A-963E-3EA6E83D3036}"/>
              </a:ext>
            </a:extLst>
          </p:cNvPr>
          <p:cNvSpPr/>
          <p:nvPr/>
        </p:nvSpPr>
        <p:spPr>
          <a:xfrm>
            <a:off x="4510355" y="3012956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A46EF-C813-F64F-A87D-1815C7D28595}"/>
              </a:ext>
            </a:extLst>
          </p:cNvPr>
          <p:cNvSpPr/>
          <p:nvPr/>
        </p:nvSpPr>
        <p:spPr>
          <a:xfrm>
            <a:off x="3802324" y="1876911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59C48D-6307-6C40-8B1F-E228212C2BA8}"/>
              </a:ext>
            </a:extLst>
          </p:cNvPr>
          <p:cNvSpPr/>
          <p:nvPr/>
        </p:nvSpPr>
        <p:spPr>
          <a:xfrm>
            <a:off x="2339339" y="187691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32EF20-23E3-7648-8C6E-B5F6105B3EB5}"/>
              </a:ext>
            </a:extLst>
          </p:cNvPr>
          <p:cNvSpPr/>
          <p:nvPr/>
        </p:nvSpPr>
        <p:spPr>
          <a:xfrm>
            <a:off x="2936048" y="301836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BF330C-1712-2E4F-8F62-69A96878B435}"/>
              </a:ext>
            </a:extLst>
          </p:cNvPr>
          <p:cNvSpPr/>
          <p:nvPr/>
        </p:nvSpPr>
        <p:spPr>
          <a:xfrm>
            <a:off x="2426055" y="301295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7EB81E-1F2C-0E4C-99B1-3F5EE59242C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997532" y="2211425"/>
            <a:ext cx="171355" cy="806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28A8940-2FF2-0248-9C9E-D4B146D04DBB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105718" y="2196680"/>
            <a:ext cx="1252664" cy="8216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E93905-15D1-4944-BE9F-596D46846BBF}"/>
              </a:ext>
            </a:extLst>
          </p:cNvPr>
          <p:cNvCxnSpPr>
            <a:cxnSpLocks/>
          </p:cNvCxnSpPr>
          <p:nvPr/>
        </p:nvCxnSpPr>
        <p:spPr>
          <a:xfrm>
            <a:off x="3009841" y="2220135"/>
            <a:ext cx="86716" cy="7967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D27722-C943-C944-B135-06C39E9CC587}"/>
              </a:ext>
            </a:extLst>
          </p:cNvPr>
          <p:cNvCxnSpPr>
            <a:cxnSpLocks/>
          </p:cNvCxnSpPr>
          <p:nvPr/>
        </p:nvCxnSpPr>
        <p:spPr>
          <a:xfrm flipH="1">
            <a:off x="3676356" y="2216057"/>
            <a:ext cx="267120" cy="8048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8E30D4-F6E2-7B47-B990-634ED98BC7F0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4168887" y="2196680"/>
            <a:ext cx="677139" cy="8216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0CA8CDB-5876-714C-93B8-AE0E4E26802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055946" y="2204249"/>
            <a:ext cx="600117" cy="814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CBFE682-AFD9-B748-BEF5-4EE38F62E35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680025" y="2211425"/>
            <a:ext cx="227273" cy="801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DCAAF6-902B-CD4E-A0B9-F08D09C2AE5B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>
            <a:off x="4459764" y="2219123"/>
            <a:ext cx="220261" cy="7938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E5E2D4-2032-4541-94B5-018014702216}"/>
              </a:ext>
            </a:extLst>
          </p:cNvPr>
          <p:cNvCxnSpPr>
            <a:cxnSpLocks/>
          </p:cNvCxnSpPr>
          <p:nvPr/>
        </p:nvCxnSpPr>
        <p:spPr>
          <a:xfrm>
            <a:off x="2519123" y="2211425"/>
            <a:ext cx="86716" cy="796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E99F418-3F4B-4E40-9CEB-A9869633B198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576252" y="2204249"/>
            <a:ext cx="529466" cy="814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C7FB24B-5CEA-8746-AD50-A176D725DE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480587" y="2212956"/>
            <a:ext cx="186832" cy="764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4ACB97-F902-C741-BA43-D8F3E809345D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595725" y="2194123"/>
            <a:ext cx="780677" cy="818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50140D1-C052-874E-AD66-F7E0AAB5AD2C}"/>
              </a:ext>
            </a:extLst>
          </p:cNvPr>
          <p:cNvSpPr/>
          <p:nvPr/>
        </p:nvSpPr>
        <p:spPr>
          <a:xfrm>
            <a:off x="9518040" y="1623186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EB7AAF3-AC2B-0A4F-ADD3-CD0EA40AC07A}"/>
              </a:ext>
            </a:extLst>
          </p:cNvPr>
          <p:cNvSpPr/>
          <p:nvPr/>
        </p:nvSpPr>
        <p:spPr>
          <a:xfrm>
            <a:off x="9104154" y="3188414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015D955-1144-2549-8919-91E582ACF886}"/>
              </a:ext>
            </a:extLst>
          </p:cNvPr>
          <p:cNvSpPr/>
          <p:nvPr/>
        </p:nvSpPr>
        <p:spPr>
          <a:xfrm>
            <a:off x="10523066" y="219136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F57089-2087-874C-A9A6-4C856F948574}"/>
              </a:ext>
            </a:extLst>
          </p:cNvPr>
          <p:cNvSpPr/>
          <p:nvPr/>
        </p:nvSpPr>
        <p:spPr>
          <a:xfrm>
            <a:off x="10163270" y="3163652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789F55-8BAF-DC43-B43D-31854E54B3A6}"/>
              </a:ext>
            </a:extLst>
          </p:cNvPr>
          <p:cNvSpPr/>
          <p:nvPr/>
        </p:nvSpPr>
        <p:spPr>
          <a:xfrm>
            <a:off x="8629449" y="2316439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29753CF-32EE-9343-8F37-2AA781604822}"/>
              </a:ext>
            </a:extLst>
          </p:cNvPr>
          <p:cNvCxnSpPr>
            <a:cxnSpLocks/>
            <a:stCxn id="87" idx="3"/>
            <a:endCxn id="92" idx="7"/>
          </p:cNvCxnSpPr>
          <p:nvPr/>
        </p:nvCxnSpPr>
        <p:spPr>
          <a:xfrm flipH="1">
            <a:off x="8919092" y="1912829"/>
            <a:ext cx="648643" cy="453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AECA0C-D38F-B045-B2A0-F06D16F810B0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8919092" y="2606082"/>
            <a:ext cx="354731" cy="5823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8AD9B1-2030-EE45-A359-BF8783CEBDCE}"/>
              </a:ext>
            </a:extLst>
          </p:cNvPr>
          <p:cNvCxnSpPr>
            <a:cxnSpLocks/>
            <a:endCxn id="88" idx="7"/>
          </p:cNvCxnSpPr>
          <p:nvPr/>
        </p:nvCxnSpPr>
        <p:spPr>
          <a:xfrm flipH="1">
            <a:off x="9393797" y="1960805"/>
            <a:ext cx="273191" cy="1277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9FB6E3-5946-8544-8AF7-B1331BF03B21}"/>
              </a:ext>
            </a:extLst>
          </p:cNvPr>
          <p:cNvCxnSpPr>
            <a:cxnSpLocks/>
            <a:stCxn id="91" idx="2"/>
            <a:endCxn id="88" idx="6"/>
          </p:cNvCxnSpPr>
          <p:nvPr/>
        </p:nvCxnSpPr>
        <p:spPr>
          <a:xfrm flipH="1">
            <a:off x="9443492" y="3333321"/>
            <a:ext cx="719778" cy="24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5E67BF7-5BDC-F742-A954-6084FD502558}"/>
              </a:ext>
            </a:extLst>
          </p:cNvPr>
          <p:cNvCxnSpPr>
            <a:cxnSpLocks/>
            <a:stCxn id="89" idx="2"/>
            <a:endCxn id="92" idx="6"/>
          </p:cNvCxnSpPr>
          <p:nvPr/>
        </p:nvCxnSpPr>
        <p:spPr>
          <a:xfrm flipH="1">
            <a:off x="8968787" y="2361030"/>
            <a:ext cx="1554279" cy="125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B10CD95-7B5B-4345-A732-897137B5A769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10332939" y="2534741"/>
            <a:ext cx="340323" cy="6289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675BEB-64F3-4548-BDDF-6FCFF0010264}"/>
              </a:ext>
            </a:extLst>
          </p:cNvPr>
          <p:cNvCxnSpPr>
            <a:cxnSpLocks/>
          </p:cNvCxnSpPr>
          <p:nvPr/>
        </p:nvCxnSpPr>
        <p:spPr>
          <a:xfrm flipH="1" flipV="1">
            <a:off x="5602589" y="2653640"/>
            <a:ext cx="2622543" cy="2137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07FF92B-F7B3-4444-904D-73BB65A29F58}"/>
              </a:ext>
            </a:extLst>
          </p:cNvPr>
          <p:cNvSpPr txBox="1"/>
          <p:nvPr/>
        </p:nvSpPr>
        <p:spPr>
          <a:xfrm>
            <a:off x="5495872" y="2063472"/>
            <a:ext cx="299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Vertex-edge incident graph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886B61-E5DF-0D41-99BD-E078C15961D2}"/>
              </a:ext>
            </a:extLst>
          </p:cNvPr>
          <p:cNvSpPr txBox="1"/>
          <p:nvPr/>
        </p:nvSpPr>
        <p:spPr>
          <a:xfrm>
            <a:off x="2368280" y="14655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489309-E1EA-A544-86BD-356F54BD20F3}"/>
              </a:ext>
            </a:extLst>
          </p:cNvPr>
          <p:cNvSpPr txBox="1"/>
          <p:nvPr/>
        </p:nvSpPr>
        <p:spPr>
          <a:xfrm>
            <a:off x="3340431" y="1455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C6763EC-D8AE-B24A-A07D-7CD8278E7C81}"/>
              </a:ext>
            </a:extLst>
          </p:cNvPr>
          <p:cNvSpPr txBox="1"/>
          <p:nvPr/>
        </p:nvSpPr>
        <p:spPr>
          <a:xfrm>
            <a:off x="2839918" y="1455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D830F6-7EA3-A64F-B612-73EC3ACFB111}"/>
              </a:ext>
            </a:extLst>
          </p:cNvPr>
          <p:cNvSpPr txBox="1"/>
          <p:nvPr/>
        </p:nvSpPr>
        <p:spPr>
          <a:xfrm>
            <a:off x="3831320" y="1455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35AC5DF-2903-B544-9531-8FB6296CF083}"/>
              </a:ext>
            </a:extLst>
          </p:cNvPr>
          <p:cNvSpPr txBox="1"/>
          <p:nvPr/>
        </p:nvSpPr>
        <p:spPr>
          <a:xfrm>
            <a:off x="4331834" y="1446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7219A56-2D56-D045-A3E9-786B27763DA1}"/>
              </a:ext>
            </a:extLst>
          </p:cNvPr>
          <p:cNvSpPr txBox="1"/>
          <p:nvPr/>
        </p:nvSpPr>
        <p:spPr>
          <a:xfrm>
            <a:off x="4793847" y="1446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/>
              <p:nvPr/>
            </p:nvSpPr>
            <p:spPr>
              <a:xfrm>
                <a:off x="2820639" y="3668129"/>
                <a:ext cx="143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639" y="3668129"/>
                <a:ext cx="1430905" cy="461665"/>
              </a:xfrm>
              <a:prstGeom prst="rect">
                <a:avLst/>
              </a:prstGeom>
              <a:blipFill>
                <a:blip r:embed="rId5"/>
                <a:stretch>
                  <a:fillRect l="-88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>
            <a:extLst>
              <a:ext uri="{FF2B5EF4-FFF2-40B4-BE49-F238E27FC236}">
                <a16:creationId xmlns:a16="http://schemas.microsoft.com/office/drawing/2014/main" id="{AFF9B28E-5BEC-1348-B79D-FA1DBD0E5B9B}"/>
              </a:ext>
            </a:extLst>
          </p:cNvPr>
          <p:cNvSpPr txBox="1"/>
          <p:nvPr/>
        </p:nvSpPr>
        <p:spPr>
          <a:xfrm>
            <a:off x="8832976" y="3665875"/>
            <a:ext cx="189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Eulerian cycle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20F6E8C-19C1-BA48-B182-EE1CC4628B48}"/>
              </a:ext>
            </a:extLst>
          </p:cNvPr>
          <p:cNvCxnSpPr>
            <a:cxnSpLocks/>
          </p:cNvCxnSpPr>
          <p:nvPr/>
        </p:nvCxnSpPr>
        <p:spPr>
          <a:xfrm>
            <a:off x="4846026" y="3896707"/>
            <a:ext cx="3406558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8CED50A-BC15-7440-A682-D2C97D1B7F16}"/>
              </a:ext>
            </a:extLst>
          </p:cNvPr>
          <p:cNvSpPr/>
          <p:nvPr/>
        </p:nvSpPr>
        <p:spPr>
          <a:xfrm>
            <a:off x="3933873" y="4469546"/>
            <a:ext cx="4865245" cy="72974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CN" sz="2400" dirty="0">
                <a:solidFill>
                  <a:srgbClr val="00B050"/>
                </a:solidFill>
              </a:rPr>
              <a:t>Girth</a:t>
            </a:r>
            <a:r>
              <a:rPr lang="en-CN" sz="2400" dirty="0"/>
              <a:t>: </a:t>
            </a:r>
            <a:r>
              <a:rPr lang="en-US" sz="2400" dirty="0"/>
              <a:t>The shortest cycle in a graph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4494CF-FE2D-CB4D-AA9C-54A143A18AA3}"/>
                  </a:ext>
                </a:extLst>
              </p:cNvPr>
              <p:cNvSpPr txBox="1"/>
              <p:nvPr/>
            </p:nvSpPr>
            <p:spPr>
              <a:xfrm>
                <a:off x="8629449" y="5492573"/>
                <a:ext cx="2491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Graph with girth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4494CF-FE2D-CB4D-AA9C-54A143A18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449" y="5492573"/>
                <a:ext cx="2491964" cy="461665"/>
              </a:xfrm>
              <a:prstGeom prst="rect">
                <a:avLst/>
              </a:prstGeom>
              <a:blipFill>
                <a:blip r:embed="rId6"/>
                <a:stretch>
                  <a:fillRect l="-3553"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/>
              <p:nvPr/>
            </p:nvSpPr>
            <p:spPr>
              <a:xfrm>
                <a:off x="1748623" y="5492573"/>
                <a:ext cx="3837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∀0&lt;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23" y="5492573"/>
                <a:ext cx="3837589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AD0A48-869F-C144-B91B-3065A8B8D964}"/>
              </a:ext>
            </a:extLst>
          </p:cNvPr>
          <p:cNvCxnSpPr>
            <a:cxnSpLocks/>
          </p:cNvCxnSpPr>
          <p:nvPr/>
        </p:nvCxnSpPr>
        <p:spPr>
          <a:xfrm flipH="1">
            <a:off x="5861785" y="5754976"/>
            <a:ext cx="2390799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9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3A9C4C-B7F7-8340-8FD8-C1D7FCA9B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7224694" y="269912"/>
                <a:ext cx="4865245" cy="1738735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1-detector</a:t>
                </a:r>
                <a:r>
                  <a:rPr lang="en-CN" sz="2400" dirty="0"/>
                  <a:t>: </a:t>
                </a:r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</a:t>
                </a:r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dirty="0"/>
              </a:p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Girth</a:t>
                </a:r>
                <a:r>
                  <a:rPr lang="en-CN" sz="2400" dirty="0"/>
                  <a:t>: </a:t>
                </a:r>
                <a:r>
                  <a:rPr lang="en-US" sz="2400" dirty="0"/>
                  <a:t>The shortest cycle in a graph</a:t>
                </a:r>
                <a:endParaRPr lang="en-CN" sz="24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94" y="269912"/>
                <a:ext cx="4865245" cy="1738735"/>
              </a:xfrm>
              <a:prstGeom prst="roundRect">
                <a:avLst/>
              </a:prstGeom>
              <a:blipFill>
                <a:blip r:embed="rId4"/>
                <a:stretch>
                  <a:fillRect l="-260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8E27904-39F8-954D-B36B-3D39C17D4A78}"/>
              </a:ext>
            </a:extLst>
          </p:cNvPr>
          <p:cNvSpPr txBox="1"/>
          <p:nvPr/>
        </p:nvSpPr>
        <p:spPr>
          <a:xfrm>
            <a:off x="1212318" y="1984740"/>
            <a:ext cx="8435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1D193-3FF3-A64F-832D-52414E1EE7F2}"/>
              </a:ext>
            </a:extLst>
          </p:cNvPr>
          <p:cNvSpPr txBox="1"/>
          <p:nvPr/>
        </p:nvSpPr>
        <p:spPr>
          <a:xfrm>
            <a:off x="1095012" y="3120365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D7FD5-8CEB-3C41-9E0D-F33BFE9D6155}"/>
              </a:ext>
            </a:extLst>
          </p:cNvPr>
          <p:cNvSpPr/>
          <p:nvPr/>
        </p:nvSpPr>
        <p:spPr>
          <a:xfrm>
            <a:off x="2259009" y="2016419"/>
            <a:ext cx="2913660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E6EFCA-D8D1-5B4A-835A-5193148CB2B2}"/>
              </a:ext>
            </a:extLst>
          </p:cNvPr>
          <p:cNvSpPr/>
          <p:nvPr/>
        </p:nvSpPr>
        <p:spPr>
          <a:xfrm>
            <a:off x="2292320" y="3160259"/>
            <a:ext cx="2750196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A3463A-61DA-FF4A-959C-01F779F18541}"/>
              </a:ext>
            </a:extLst>
          </p:cNvPr>
          <p:cNvSpPr/>
          <p:nvPr/>
        </p:nvSpPr>
        <p:spPr>
          <a:xfrm>
            <a:off x="2820639" y="2061743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C4B5F-F885-6C48-A0B1-C26E505E0B61}"/>
              </a:ext>
            </a:extLst>
          </p:cNvPr>
          <p:cNvSpPr/>
          <p:nvPr/>
        </p:nvSpPr>
        <p:spPr>
          <a:xfrm>
            <a:off x="3308451" y="2061743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7ACC8-47D8-7F49-B475-25C1E9CDC469}"/>
              </a:ext>
            </a:extLst>
          </p:cNvPr>
          <p:cNvSpPr/>
          <p:nvPr/>
        </p:nvSpPr>
        <p:spPr>
          <a:xfrm>
            <a:off x="4290094" y="2062662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CC4CA9-1901-6C47-9DDB-5B8598D0DA7C}"/>
              </a:ext>
            </a:extLst>
          </p:cNvPr>
          <p:cNvSpPr/>
          <p:nvPr/>
        </p:nvSpPr>
        <p:spPr>
          <a:xfrm>
            <a:off x="4772350" y="2062663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628392-E087-3941-8F8A-7FBD7B6D2994}"/>
              </a:ext>
            </a:extLst>
          </p:cNvPr>
          <p:cNvSpPr/>
          <p:nvPr/>
        </p:nvSpPr>
        <p:spPr>
          <a:xfrm>
            <a:off x="3486393" y="3201239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963E54-CC43-C44A-A8D5-87068FA11EAC}"/>
              </a:ext>
            </a:extLst>
          </p:cNvPr>
          <p:cNvSpPr/>
          <p:nvPr/>
        </p:nvSpPr>
        <p:spPr>
          <a:xfrm>
            <a:off x="3999217" y="3201240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4DE83-6B14-DB4A-963E-3EA6E83D3036}"/>
              </a:ext>
            </a:extLst>
          </p:cNvPr>
          <p:cNvSpPr/>
          <p:nvPr/>
        </p:nvSpPr>
        <p:spPr>
          <a:xfrm>
            <a:off x="4510355" y="3195834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A46EF-C813-F64F-A87D-1815C7D28595}"/>
              </a:ext>
            </a:extLst>
          </p:cNvPr>
          <p:cNvSpPr/>
          <p:nvPr/>
        </p:nvSpPr>
        <p:spPr>
          <a:xfrm>
            <a:off x="3802324" y="2059789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59C48D-6307-6C40-8B1F-E228212C2BA8}"/>
              </a:ext>
            </a:extLst>
          </p:cNvPr>
          <p:cNvSpPr/>
          <p:nvPr/>
        </p:nvSpPr>
        <p:spPr>
          <a:xfrm>
            <a:off x="2339339" y="2059789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32EF20-23E3-7648-8C6E-B5F6105B3EB5}"/>
              </a:ext>
            </a:extLst>
          </p:cNvPr>
          <p:cNvSpPr/>
          <p:nvPr/>
        </p:nvSpPr>
        <p:spPr>
          <a:xfrm>
            <a:off x="2936048" y="3201239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BF330C-1712-2E4F-8F62-69A96878B435}"/>
              </a:ext>
            </a:extLst>
          </p:cNvPr>
          <p:cNvSpPr/>
          <p:nvPr/>
        </p:nvSpPr>
        <p:spPr>
          <a:xfrm>
            <a:off x="2426055" y="3195833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7EB81E-1F2C-0E4C-99B1-3F5EE59242C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997532" y="2394303"/>
            <a:ext cx="171355" cy="806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28A8940-2FF2-0248-9C9E-D4B146D04DBB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105718" y="2379558"/>
            <a:ext cx="1252664" cy="8216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E93905-15D1-4944-BE9F-596D46846BBF}"/>
              </a:ext>
            </a:extLst>
          </p:cNvPr>
          <p:cNvCxnSpPr>
            <a:cxnSpLocks/>
          </p:cNvCxnSpPr>
          <p:nvPr/>
        </p:nvCxnSpPr>
        <p:spPr>
          <a:xfrm>
            <a:off x="3009841" y="2403013"/>
            <a:ext cx="86716" cy="7967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D27722-C943-C944-B135-06C39E9CC587}"/>
              </a:ext>
            </a:extLst>
          </p:cNvPr>
          <p:cNvCxnSpPr>
            <a:cxnSpLocks/>
          </p:cNvCxnSpPr>
          <p:nvPr/>
        </p:nvCxnSpPr>
        <p:spPr>
          <a:xfrm flipH="1">
            <a:off x="3676356" y="2398935"/>
            <a:ext cx="267120" cy="8048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8E30D4-F6E2-7B47-B990-634ED98BC7F0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4168887" y="2379558"/>
            <a:ext cx="677139" cy="8216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0CA8CDB-5876-714C-93B8-AE0E4E26802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055946" y="2387127"/>
            <a:ext cx="600117" cy="814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CBFE682-AFD9-B748-BEF5-4EE38F62E35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680025" y="2394303"/>
            <a:ext cx="227273" cy="801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DCAAF6-902B-CD4E-A0B9-F08D09C2AE5B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>
            <a:off x="4459764" y="2402001"/>
            <a:ext cx="220261" cy="7938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E5E2D4-2032-4541-94B5-018014702216}"/>
              </a:ext>
            </a:extLst>
          </p:cNvPr>
          <p:cNvCxnSpPr>
            <a:cxnSpLocks/>
          </p:cNvCxnSpPr>
          <p:nvPr/>
        </p:nvCxnSpPr>
        <p:spPr>
          <a:xfrm>
            <a:off x="2519123" y="2394303"/>
            <a:ext cx="86716" cy="796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E99F418-3F4B-4E40-9CEB-A9869633B198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576252" y="2387127"/>
            <a:ext cx="529466" cy="814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C7FB24B-5CEA-8746-AD50-A176D725DE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480587" y="2395834"/>
            <a:ext cx="186832" cy="764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4ACB97-F902-C741-BA43-D8F3E809345D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595725" y="2377001"/>
            <a:ext cx="780677" cy="818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50140D1-C052-874E-AD66-F7E0AAB5AD2C}"/>
              </a:ext>
            </a:extLst>
          </p:cNvPr>
          <p:cNvSpPr/>
          <p:nvPr/>
        </p:nvSpPr>
        <p:spPr>
          <a:xfrm>
            <a:off x="9546915" y="2027447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EB7AAF3-AC2B-0A4F-ADD3-CD0EA40AC07A}"/>
              </a:ext>
            </a:extLst>
          </p:cNvPr>
          <p:cNvSpPr/>
          <p:nvPr/>
        </p:nvSpPr>
        <p:spPr>
          <a:xfrm>
            <a:off x="9133029" y="359267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015D955-1144-2549-8919-91E582ACF886}"/>
              </a:ext>
            </a:extLst>
          </p:cNvPr>
          <p:cNvSpPr/>
          <p:nvPr/>
        </p:nvSpPr>
        <p:spPr>
          <a:xfrm>
            <a:off x="10551941" y="2595622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F57089-2087-874C-A9A6-4C856F948574}"/>
              </a:ext>
            </a:extLst>
          </p:cNvPr>
          <p:cNvSpPr/>
          <p:nvPr/>
        </p:nvSpPr>
        <p:spPr>
          <a:xfrm>
            <a:off x="10192145" y="3567913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789F55-8BAF-DC43-B43D-31854E54B3A6}"/>
              </a:ext>
            </a:extLst>
          </p:cNvPr>
          <p:cNvSpPr/>
          <p:nvPr/>
        </p:nvSpPr>
        <p:spPr>
          <a:xfrm>
            <a:off x="8658324" y="2720700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29753CF-32EE-9343-8F37-2AA781604822}"/>
              </a:ext>
            </a:extLst>
          </p:cNvPr>
          <p:cNvCxnSpPr>
            <a:cxnSpLocks/>
            <a:stCxn id="87" idx="3"/>
            <a:endCxn id="92" idx="7"/>
          </p:cNvCxnSpPr>
          <p:nvPr/>
        </p:nvCxnSpPr>
        <p:spPr>
          <a:xfrm flipH="1">
            <a:off x="8947967" y="2317090"/>
            <a:ext cx="648643" cy="453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AECA0C-D38F-B045-B2A0-F06D16F810B0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8947967" y="3010343"/>
            <a:ext cx="354731" cy="5823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8AD9B1-2030-EE45-A359-BF8783CEBDCE}"/>
              </a:ext>
            </a:extLst>
          </p:cNvPr>
          <p:cNvCxnSpPr>
            <a:cxnSpLocks/>
            <a:endCxn id="88" idx="7"/>
          </p:cNvCxnSpPr>
          <p:nvPr/>
        </p:nvCxnSpPr>
        <p:spPr>
          <a:xfrm flipH="1">
            <a:off x="9422672" y="2365066"/>
            <a:ext cx="273191" cy="1277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9FB6E3-5946-8544-8AF7-B1331BF03B21}"/>
              </a:ext>
            </a:extLst>
          </p:cNvPr>
          <p:cNvCxnSpPr>
            <a:cxnSpLocks/>
            <a:stCxn id="91" idx="2"/>
            <a:endCxn id="88" idx="6"/>
          </p:cNvCxnSpPr>
          <p:nvPr/>
        </p:nvCxnSpPr>
        <p:spPr>
          <a:xfrm flipH="1">
            <a:off x="9472367" y="3737582"/>
            <a:ext cx="719778" cy="24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5E67BF7-5BDC-F742-A954-6084FD502558}"/>
              </a:ext>
            </a:extLst>
          </p:cNvPr>
          <p:cNvCxnSpPr>
            <a:cxnSpLocks/>
            <a:stCxn id="89" idx="2"/>
            <a:endCxn id="92" idx="6"/>
          </p:cNvCxnSpPr>
          <p:nvPr/>
        </p:nvCxnSpPr>
        <p:spPr>
          <a:xfrm flipH="1">
            <a:off x="8997662" y="2765291"/>
            <a:ext cx="1554279" cy="125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B10CD95-7B5B-4345-A732-897137B5A769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10361814" y="2939002"/>
            <a:ext cx="340323" cy="6289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675BEB-64F3-4548-BDDF-6FCFF0010264}"/>
              </a:ext>
            </a:extLst>
          </p:cNvPr>
          <p:cNvCxnSpPr>
            <a:cxnSpLocks/>
          </p:cNvCxnSpPr>
          <p:nvPr/>
        </p:nvCxnSpPr>
        <p:spPr>
          <a:xfrm flipH="1" flipV="1">
            <a:off x="5602589" y="2836518"/>
            <a:ext cx="2622543" cy="2137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07FF92B-F7B3-4444-904D-73BB65A29F58}"/>
              </a:ext>
            </a:extLst>
          </p:cNvPr>
          <p:cNvSpPr txBox="1"/>
          <p:nvPr/>
        </p:nvSpPr>
        <p:spPr>
          <a:xfrm>
            <a:off x="5495872" y="2246350"/>
            <a:ext cx="299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Vertex-edge incident graph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886B61-E5DF-0D41-99BD-E078C15961D2}"/>
              </a:ext>
            </a:extLst>
          </p:cNvPr>
          <p:cNvSpPr txBox="1"/>
          <p:nvPr/>
        </p:nvSpPr>
        <p:spPr>
          <a:xfrm>
            <a:off x="2368280" y="1648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489309-E1EA-A544-86BD-356F54BD20F3}"/>
              </a:ext>
            </a:extLst>
          </p:cNvPr>
          <p:cNvSpPr txBox="1"/>
          <p:nvPr/>
        </p:nvSpPr>
        <p:spPr>
          <a:xfrm>
            <a:off x="3340431" y="163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C6763EC-D8AE-B24A-A07D-7CD8278E7C81}"/>
              </a:ext>
            </a:extLst>
          </p:cNvPr>
          <p:cNvSpPr txBox="1"/>
          <p:nvPr/>
        </p:nvSpPr>
        <p:spPr>
          <a:xfrm>
            <a:off x="2839918" y="163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D830F6-7EA3-A64F-B612-73EC3ACFB111}"/>
              </a:ext>
            </a:extLst>
          </p:cNvPr>
          <p:cNvSpPr txBox="1"/>
          <p:nvPr/>
        </p:nvSpPr>
        <p:spPr>
          <a:xfrm>
            <a:off x="3831320" y="16387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35AC5DF-2903-B544-9531-8FB6296CF083}"/>
              </a:ext>
            </a:extLst>
          </p:cNvPr>
          <p:cNvSpPr txBox="1"/>
          <p:nvPr/>
        </p:nvSpPr>
        <p:spPr>
          <a:xfrm>
            <a:off x="4331834" y="1629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7219A56-2D56-D045-A3E9-786B27763DA1}"/>
              </a:ext>
            </a:extLst>
          </p:cNvPr>
          <p:cNvSpPr txBox="1"/>
          <p:nvPr/>
        </p:nvSpPr>
        <p:spPr>
          <a:xfrm>
            <a:off x="4793847" y="1629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/>
              <p:nvPr/>
            </p:nvSpPr>
            <p:spPr>
              <a:xfrm>
                <a:off x="2820639" y="3851007"/>
                <a:ext cx="143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639" y="3851007"/>
                <a:ext cx="1430905" cy="461665"/>
              </a:xfrm>
              <a:prstGeom prst="rect">
                <a:avLst/>
              </a:prstGeom>
              <a:blipFill>
                <a:blip r:embed="rId5"/>
                <a:stretch>
                  <a:fillRect l="-88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>
            <a:extLst>
              <a:ext uri="{FF2B5EF4-FFF2-40B4-BE49-F238E27FC236}">
                <a16:creationId xmlns:a16="http://schemas.microsoft.com/office/drawing/2014/main" id="{AFF9B28E-5BEC-1348-B79D-FA1DBD0E5B9B}"/>
              </a:ext>
            </a:extLst>
          </p:cNvPr>
          <p:cNvSpPr txBox="1"/>
          <p:nvPr/>
        </p:nvSpPr>
        <p:spPr>
          <a:xfrm>
            <a:off x="8805061" y="3919412"/>
            <a:ext cx="189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Eulerian cycle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20F6E8C-19C1-BA48-B182-EE1CC4628B48}"/>
              </a:ext>
            </a:extLst>
          </p:cNvPr>
          <p:cNvCxnSpPr>
            <a:cxnSpLocks/>
          </p:cNvCxnSpPr>
          <p:nvPr/>
        </p:nvCxnSpPr>
        <p:spPr>
          <a:xfrm>
            <a:off x="4846026" y="4079585"/>
            <a:ext cx="3406558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4494CF-FE2D-CB4D-AA9C-54A143A18AA3}"/>
                  </a:ext>
                </a:extLst>
              </p:cNvPr>
              <p:cNvSpPr txBox="1"/>
              <p:nvPr/>
            </p:nvSpPr>
            <p:spPr>
              <a:xfrm>
                <a:off x="8586274" y="4436765"/>
                <a:ext cx="2491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Graph with girth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4494CF-FE2D-CB4D-AA9C-54A143A18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4" y="4436765"/>
                <a:ext cx="2491964" cy="461665"/>
              </a:xfrm>
              <a:prstGeom prst="rect">
                <a:avLst/>
              </a:prstGeom>
              <a:blipFill>
                <a:blip r:embed="rId6"/>
                <a:stretch>
                  <a:fillRect l="-406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/>
              <p:nvPr/>
            </p:nvSpPr>
            <p:spPr>
              <a:xfrm>
                <a:off x="1634068" y="4446894"/>
                <a:ext cx="3837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∀0&lt;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068" y="4446894"/>
                <a:ext cx="3837589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AD0A48-869F-C144-B91B-3065A8B8D964}"/>
              </a:ext>
            </a:extLst>
          </p:cNvPr>
          <p:cNvCxnSpPr>
            <a:cxnSpLocks/>
          </p:cNvCxnSpPr>
          <p:nvPr/>
        </p:nvCxnSpPr>
        <p:spPr>
          <a:xfrm flipH="1">
            <a:off x="5818610" y="4699168"/>
            <a:ext cx="2390799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A3C1076-8E22-4341-B0D5-B51D1EA5DACD}"/>
                  </a:ext>
                </a:extLst>
              </p:cNvPr>
              <p:cNvSpPr/>
              <p:nvPr/>
            </p:nvSpPr>
            <p:spPr>
              <a:xfrm>
                <a:off x="7084301" y="4968729"/>
                <a:ext cx="4865245" cy="1738735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solidFill>
                      <a:srgbClr val="00B050"/>
                    </a:solidFill>
                  </a:rPr>
                  <a:t>Explicit high-girth graph </a:t>
                </a:r>
                <a:r>
                  <a:rPr lang="en-US" dirty="0">
                    <a:solidFill>
                      <a:srgbClr val="00B050"/>
                    </a:solidFill>
                  </a:rPr>
                  <a:t>[Chandran ’03]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N" sz="2400" dirty="0">
                    <a:solidFill>
                      <a:schemeClr val="tx1"/>
                    </a:solidFill>
                  </a:rPr>
                  <a:t> vertices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400" dirty="0">
                    <a:solidFill>
                      <a:schemeClr val="tx1"/>
                    </a:solidFill>
                  </a:rPr>
                  <a:t> edges with girth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A3C1076-8E22-4341-B0D5-B51D1EA5D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301" y="4968729"/>
                <a:ext cx="4865245" cy="1738735"/>
              </a:xfrm>
              <a:prstGeom prst="roundRect">
                <a:avLst/>
              </a:prstGeom>
              <a:blipFill>
                <a:blip r:embed="rId8"/>
                <a:stretch>
                  <a:fillRect l="-260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C0AEDF0-68D0-8F46-A775-9CE82C0550BC}"/>
              </a:ext>
            </a:extLst>
          </p:cNvPr>
          <p:cNvCxnSpPr>
            <a:cxnSpLocks/>
          </p:cNvCxnSpPr>
          <p:nvPr/>
        </p:nvCxnSpPr>
        <p:spPr>
          <a:xfrm flipH="1">
            <a:off x="5172669" y="5666629"/>
            <a:ext cx="1695059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C1EE933-1DBA-8B44-8ED5-961EA589EB5D}"/>
                  </a:ext>
                </a:extLst>
              </p:cNvPr>
              <p:cNvSpPr txBox="1"/>
              <p:nvPr/>
            </p:nvSpPr>
            <p:spPr>
              <a:xfrm>
                <a:off x="424089" y="5308275"/>
                <a:ext cx="4618893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1-detector with range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C1EE933-1DBA-8B44-8ED5-961EA589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89" y="5308275"/>
                <a:ext cx="4618893" cy="779124"/>
              </a:xfrm>
              <a:prstGeom prst="rect">
                <a:avLst/>
              </a:prstGeom>
              <a:blipFill>
                <a:blip r:embed="rId9"/>
                <a:stretch>
                  <a:fillRect l="-2747" r="-192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BDEDEE46-4F99-E84E-B64B-02C82771485B}"/>
              </a:ext>
            </a:extLst>
          </p:cNvPr>
          <p:cNvSpPr txBox="1"/>
          <p:nvPr/>
        </p:nvSpPr>
        <p:spPr>
          <a:xfrm>
            <a:off x="1518696" y="6143636"/>
            <a:ext cx="5639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CN" sz="2800" dirty="0">
                <a:solidFill>
                  <a:srgbClr val="FF0000"/>
                </a:solidFill>
              </a:rPr>
              <a:t>We are still not done!</a:t>
            </a:r>
          </a:p>
        </p:txBody>
      </p:sp>
    </p:spTree>
    <p:extLst>
      <p:ext uri="{BB962C8B-B14F-4D97-AF65-F5344CB8AC3E}">
        <p14:creationId xmlns:p14="http://schemas.microsoft.com/office/powerpoint/2010/main" val="10468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9C4C-B7F7-8340-8FD8-C1D7FCA9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range?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4389509" y="250308"/>
                <a:ext cx="7620549" cy="1701269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1-detector</a:t>
                </a:r>
                <a:r>
                  <a:rPr lang="en-CN" sz="2400" dirty="0"/>
                  <a:t>: </a:t>
                </a:r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</a:t>
                </a:r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Girth</a:t>
                </a:r>
                <a:r>
                  <a:rPr lang="en-CN" sz="2400" dirty="0"/>
                  <a:t>: </a:t>
                </a:r>
                <a:r>
                  <a:rPr lang="en-US" sz="2400" dirty="0"/>
                  <a:t>The shortest cycle in a graph</a:t>
                </a:r>
                <a:r>
                  <a:rPr lang="en-CN" sz="2400" dirty="0"/>
                  <a:t> (explicit: girth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09" y="250308"/>
                <a:ext cx="7620549" cy="1701269"/>
              </a:xfrm>
              <a:prstGeom prst="roundRect">
                <a:avLst/>
              </a:prstGeom>
              <a:blipFill>
                <a:blip r:embed="rId3"/>
                <a:stretch>
                  <a:fillRect l="-166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8E27904-39F8-954D-B36B-3D39C17D4A78}"/>
              </a:ext>
            </a:extLst>
          </p:cNvPr>
          <p:cNvSpPr txBox="1"/>
          <p:nvPr/>
        </p:nvSpPr>
        <p:spPr>
          <a:xfrm>
            <a:off x="1221944" y="2046272"/>
            <a:ext cx="8435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1D193-3FF3-A64F-832D-52414E1EE7F2}"/>
              </a:ext>
            </a:extLst>
          </p:cNvPr>
          <p:cNvSpPr txBox="1"/>
          <p:nvPr/>
        </p:nvSpPr>
        <p:spPr>
          <a:xfrm>
            <a:off x="1104638" y="3181897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D7FD5-8CEB-3C41-9E0D-F33BFE9D6155}"/>
              </a:ext>
            </a:extLst>
          </p:cNvPr>
          <p:cNvSpPr/>
          <p:nvPr/>
        </p:nvSpPr>
        <p:spPr>
          <a:xfrm>
            <a:off x="2268635" y="2077951"/>
            <a:ext cx="2913660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E6EFCA-D8D1-5B4A-835A-5193148CB2B2}"/>
              </a:ext>
            </a:extLst>
          </p:cNvPr>
          <p:cNvSpPr/>
          <p:nvPr/>
        </p:nvSpPr>
        <p:spPr>
          <a:xfrm>
            <a:off x="2301946" y="3221791"/>
            <a:ext cx="2750196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A3463A-61DA-FF4A-959C-01F779F18541}"/>
              </a:ext>
            </a:extLst>
          </p:cNvPr>
          <p:cNvSpPr/>
          <p:nvPr/>
        </p:nvSpPr>
        <p:spPr>
          <a:xfrm>
            <a:off x="2830265" y="2123275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C4B5F-F885-6C48-A0B1-C26E505E0B61}"/>
              </a:ext>
            </a:extLst>
          </p:cNvPr>
          <p:cNvSpPr/>
          <p:nvPr/>
        </p:nvSpPr>
        <p:spPr>
          <a:xfrm>
            <a:off x="3318077" y="212327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7ACC8-47D8-7F49-B475-25C1E9CDC469}"/>
              </a:ext>
            </a:extLst>
          </p:cNvPr>
          <p:cNvSpPr/>
          <p:nvPr/>
        </p:nvSpPr>
        <p:spPr>
          <a:xfrm>
            <a:off x="4299720" y="2124194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CC4CA9-1901-6C47-9DDB-5B8598D0DA7C}"/>
              </a:ext>
            </a:extLst>
          </p:cNvPr>
          <p:cNvSpPr/>
          <p:nvPr/>
        </p:nvSpPr>
        <p:spPr>
          <a:xfrm>
            <a:off x="4781976" y="2124195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628392-E087-3941-8F8A-7FBD7B6D2994}"/>
              </a:ext>
            </a:extLst>
          </p:cNvPr>
          <p:cNvSpPr/>
          <p:nvPr/>
        </p:nvSpPr>
        <p:spPr>
          <a:xfrm>
            <a:off x="3496019" y="326277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963E54-CC43-C44A-A8D5-87068FA11EAC}"/>
              </a:ext>
            </a:extLst>
          </p:cNvPr>
          <p:cNvSpPr/>
          <p:nvPr/>
        </p:nvSpPr>
        <p:spPr>
          <a:xfrm>
            <a:off x="4008843" y="3262772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4DE83-6B14-DB4A-963E-3EA6E83D3036}"/>
              </a:ext>
            </a:extLst>
          </p:cNvPr>
          <p:cNvSpPr/>
          <p:nvPr/>
        </p:nvSpPr>
        <p:spPr>
          <a:xfrm>
            <a:off x="4519981" y="3257366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A46EF-C813-F64F-A87D-1815C7D28595}"/>
              </a:ext>
            </a:extLst>
          </p:cNvPr>
          <p:cNvSpPr/>
          <p:nvPr/>
        </p:nvSpPr>
        <p:spPr>
          <a:xfrm>
            <a:off x="3811950" y="2121321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59C48D-6307-6C40-8B1F-E228212C2BA8}"/>
              </a:ext>
            </a:extLst>
          </p:cNvPr>
          <p:cNvSpPr/>
          <p:nvPr/>
        </p:nvSpPr>
        <p:spPr>
          <a:xfrm>
            <a:off x="2348965" y="212132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32EF20-23E3-7648-8C6E-B5F6105B3EB5}"/>
              </a:ext>
            </a:extLst>
          </p:cNvPr>
          <p:cNvSpPr/>
          <p:nvPr/>
        </p:nvSpPr>
        <p:spPr>
          <a:xfrm>
            <a:off x="2945674" y="326277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BF330C-1712-2E4F-8F62-69A96878B435}"/>
              </a:ext>
            </a:extLst>
          </p:cNvPr>
          <p:cNvSpPr/>
          <p:nvPr/>
        </p:nvSpPr>
        <p:spPr>
          <a:xfrm>
            <a:off x="2435681" y="325736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7EB81E-1F2C-0E4C-99B1-3F5EE59242C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007158" y="2455835"/>
            <a:ext cx="171355" cy="806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28A8940-2FF2-0248-9C9E-D4B146D04DBB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115344" y="2441090"/>
            <a:ext cx="1252664" cy="8216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E93905-15D1-4944-BE9F-596D46846BBF}"/>
              </a:ext>
            </a:extLst>
          </p:cNvPr>
          <p:cNvCxnSpPr>
            <a:cxnSpLocks/>
          </p:cNvCxnSpPr>
          <p:nvPr/>
        </p:nvCxnSpPr>
        <p:spPr>
          <a:xfrm>
            <a:off x="3019467" y="2464545"/>
            <a:ext cx="86716" cy="7967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D27722-C943-C944-B135-06C39E9CC587}"/>
              </a:ext>
            </a:extLst>
          </p:cNvPr>
          <p:cNvCxnSpPr>
            <a:cxnSpLocks/>
          </p:cNvCxnSpPr>
          <p:nvPr/>
        </p:nvCxnSpPr>
        <p:spPr>
          <a:xfrm flipH="1">
            <a:off x="3685982" y="2460467"/>
            <a:ext cx="267120" cy="8048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8E30D4-F6E2-7B47-B990-634ED98BC7F0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4178513" y="2441090"/>
            <a:ext cx="677139" cy="8216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0CA8CDB-5876-714C-93B8-AE0E4E26802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065572" y="2448659"/>
            <a:ext cx="600117" cy="814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CBFE682-AFD9-B748-BEF5-4EE38F62E35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689651" y="2455835"/>
            <a:ext cx="227273" cy="801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DCAAF6-902B-CD4E-A0B9-F08D09C2AE5B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>
            <a:off x="4469390" y="2463533"/>
            <a:ext cx="220261" cy="7938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E5E2D4-2032-4541-94B5-018014702216}"/>
              </a:ext>
            </a:extLst>
          </p:cNvPr>
          <p:cNvCxnSpPr>
            <a:cxnSpLocks/>
          </p:cNvCxnSpPr>
          <p:nvPr/>
        </p:nvCxnSpPr>
        <p:spPr>
          <a:xfrm>
            <a:off x="2528749" y="2455835"/>
            <a:ext cx="86716" cy="796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E99F418-3F4B-4E40-9CEB-A9869633B198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585878" y="2448659"/>
            <a:ext cx="529466" cy="814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C7FB24B-5CEA-8746-AD50-A176D725DE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490213" y="2457366"/>
            <a:ext cx="186832" cy="764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4ACB97-F902-C741-BA43-D8F3E809345D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605351" y="2438533"/>
            <a:ext cx="780677" cy="818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50140D1-C052-874E-AD66-F7E0AAB5AD2C}"/>
              </a:ext>
            </a:extLst>
          </p:cNvPr>
          <p:cNvSpPr/>
          <p:nvPr/>
        </p:nvSpPr>
        <p:spPr>
          <a:xfrm>
            <a:off x="9556541" y="2088979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EB7AAF3-AC2B-0A4F-ADD3-CD0EA40AC07A}"/>
              </a:ext>
            </a:extLst>
          </p:cNvPr>
          <p:cNvSpPr/>
          <p:nvPr/>
        </p:nvSpPr>
        <p:spPr>
          <a:xfrm>
            <a:off x="9142655" y="3654207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015D955-1144-2549-8919-91E582ACF886}"/>
              </a:ext>
            </a:extLst>
          </p:cNvPr>
          <p:cNvSpPr/>
          <p:nvPr/>
        </p:nvSpPr>
        <p:spPr>
          <a:xfrm>
            <a:off x="10561567" y="2657154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F57089-2087-874C-A9A6-4C856F948574}"/>
              </a:ext>
            </a:extLst>
          </p:cNvPr>
          <p:cNvSpPr/>
          <p:nvPr/>
        </p:nvSpPr>
        <p:spPr>
          <a:xfrm>
            <a:off x="10201771" y="362944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789F55-8BAF-DC43-B43D-31854E54B3A6}"/>
              </a:ext>
            </a:extLst>
          </p:cNvPr>
          <p:cNvSpPr/>
          <p:nvPr/>
        </p:nvSpPr>
        <p:spPr>
          <a:xfrm>
            <a:off x="8667950" y="2782232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29753CF-32EE-9343-8F37-2AA781604822}"/>
              </a:ext>
            </a:extLst>
          </p:cNvPr>
          <p:cNvCxnSpPr>
            <a:cxnSpLocks/>
            <a:stCxn id="87" idx="3"/>
            <a:endCxn id="92" idx="7"/>
          </p:cNvCxnSpPr>
          <p:nvPr/>
        </p:nvCxnSpPr>
        <p:spPr>
          <a:xfrm flipH="1">
            <a:off x="8957593" y="2378622"/>
            <a:ext cx="648643" cy="453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AECA0C-D38F-B045-B2A0-F06D16F810B0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8957593" y="3071875"/>
            <a:ext cx="354731" cy="5823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8AD9B1-2030-EE45-A359-BF8783CEBDCE}"/>
              </a:ext>
            </a:extLst>
          </p:cNvPr>
          <p:cNvCxnSpPr>
            <a:cxnSpLocks/>
            <a:endCxn id="88" idx="7"/>
          </p:cNvCxnSpPr>
          <p:nvPr/>
        </p:nvCxnSpPr>
        <p:spPr>
          <a:xfrm flipH="1">
            <a:off x="9432298" y="2426598"/>
            <a:ext cx="273191" cy="1277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9FB6E3-5946-8544-8AF7-B1331BF03B21}"/>
              </a:ext>
            </a:extLst>
          </p:cNvPr>
          <p:cNvCxnSpPr>
            <a:cxnSpLocks/>
            <a:stCxn id="91" idx="2"/>
            <a:endCxn id="88" idx="6"/>
          </p:cNvCxnSpPr>
          <p:nvPr/>
        </p:nvCxnSpPr>
        <p:spPr>
          <a:xfrm flipH="1">
            <a:off x="9481993" y="3799114"/>
            <a:ext cx="719778" cy="24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5E67BF7-5BDC-F742-A954-6084FD502558}"/>
              </a:ext>
            </a:extLst>
          </p:cNvPr>
          <p:cNvCxnSpPr>
            <a:cxnSpLocks/>
            <a:stCxn id="89" idx="2"/>
            <a:endCxn id="92" idx="6"/>
          </p:cNvCxnSpPr>
          <p:nvPr/>
        </p:nvCxnSpPr>
        <p:spPr>
          <a:xfrm flipH="1">
            <a:off x="9007288" y="2826823"/>
            <a:ext cx="1554279" cy="125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B10CD95-7B5B-4345-A732-897137B5A769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10371440" y="3000534"/>
            <a:ext cx="340323" cy="6289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675BEB-64F3-4548-BDDF-6FCFF0010264}"/>
              </a:ext>
            </a:extLst>
          </p:cNvPr>
          <p:cNvCxnSpPr>
            <a:cxnSpLocks/>
          </p:cNvCxnSpPr>
          <p:nvPr/>
        </p:nvCxnSpPr>
        <p:spPr>
          <a:xfrm flipH="1" flipV="1">
            <a:off x="5612215" y="2898050"/>
            <a:ext cx="2622543" cy="2137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07FF92B-F7B3-4444-904D-73BB65A29F58}"/>
              </a:ext>
            </a:extLst>
          </p:cNvPr>
          <p:cNvSpPr txBox="1"/>
          <p:nvPr/>
        </p:nvSpPr>
        <p:spPr>
          <a:xfrm>
            <a:off x="5505498" y="2307882"/>
            <a:ext cx="299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Vertex-edge incident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/>
              <p:nvPr/>
            </p:nvSpPr>
            <p:spPr>
              <a:xfrm>
                <a:off x="2830265" y="3912539"/>
                <a:ext cx="143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65" y="3912539"/>
                <a:ext cx="143090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>
            <a:extLst>
              <a:ext uri="{FF2B5EF4-FFF2-40B4-BE49-F238E27FC236}">
                <a16:creationId xmlns:a16="http://schemas.microsoft.com/office/drawing/2014/main" id="{AFF9B28E-5BEC-1348-B79D-FA1DBD0E5B9B}"/>
              </a:ext>
            </a:extLst>
          </p:cNvPr>
          <p:cNvSpPr txBox="1"/>
          <p:nvPr/>
        </p:nvSpPr>
        <p:spPr>
          <a:xfrm>
            <a:off x="8814687" y="3980944"/>
            <a:ext cx="189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Eulerian cycle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20F6E8C-19C1-BA48-B182-EE1CC4628B48}"/>
              </a:ext>
            </a:extLst>
          </p:cNvPr>
          <p:cNvCxnSpPr>
            <a:cxnSpLocks/>
          </p:cNvCxnSpPr>
          <p:nvPr/>
        </p:nvCxnSpPr>
        <p:spPr>
          <a:xfrm>
            <a:off x="4855652" y="4141117"/>
            <a:ext cx="3406558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/>
              <p:nvPr/>
            </p:nvSpPr>
            <p:spPr>
              <a:xfrm>
                <a:off x="1519683" y="4568163"/>
                <a:ext cx="3875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683" y="4568163"/>
                <a:ext cx="3875356" cy="461665"/>
              </a:xfrm>
              <a:prstGeom prst="rect">
                <a:avLst/>
              </a:prstGeom>
              <a:blipFill>
                <a:blip r:embed="rId5"/>
                <a:stretch>
                  <a:fillRect l="-2288" t="-8108" r="-1634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A139D3-93F4-F44C-81FA-196B01B57A6E}"/>
                  </a:ext>
                </a:extLst>
              </p:cNvPr>
              <p:cNvSpPr txBox="1"/>
              <p:nvPr/>
            </p:nvSpPr>
            <p:spPr>
              <a:xfrm>
                <a:off x="8576649" y="4513581"/>
                <a:ext cx="2491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Graph with girth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A139D3-93F4-F44C-81FA-196B01B5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49" y="4513581"/>
                <a:ext cx="2491964" cy="461665"/>
              </a:xfrm>
              <a:prstGeom prst="rect">
                <a:avLst/>
              </a:prstGeom>
              <a:blipFill>
                <a:blip r:embed="rId6"/>
                <a:stretch>
                  <a:fillRect l="-406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0DE326-8ADE-BA4B-B57C-C143BD667531}"/>
              </a:ext>
            </a:extLst>
          </p:cNvPr>
          <p:cNvCxnSpPr>
            <a:cxnSpLocks/>
          </p:cNvCxnSpPr>
          <p:nvPr/>
        </p:nvCxnSpPr>
        <p:spPr>
          <a:xfrm flipH="1">
            <a:off x="5808985" y="4775984"/>
            <a:ext cx="2390799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xplosion 1 6">
            <a:extLst>
              <a:ext uri="{FF2B5EF4-FFF2-40B4-BE49-F238E27FC236}">
                <a16:creationId xmlns:a16="http://schemas.microsoft.com/office/drawing/2014/main" id="{B020C664-DC14-E340-97DB-A4FB1B005823}"/>
              </a:ext>
            </a:extLst>
          </p:cNvPr>
          <p:cNvSpPr/>
          <p:nvPr/>
        </p:nvSpPr>
        <p:spPr>
          <a:xfrm>
            <a:off x="2896688" y="4976462"/>
            <a:ext cx="3145402" cy="136619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NO!!!!!!!</a:t>
            </a:r>
          </a:p>
        </p:txBody>
      </p:sp>
    </p:spTree>
    <p:extLst>
      <p:ext uri="{BB962C8B-B14F-4D97-AF65-F5344CB8AC3E}">
        <p14:creationId xmlns:p14="http://schemas.microsoft.com/office/powerpoint/2010/main" val="9827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9C4C-B7F7-8340-8FD8-C1D7FCA9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range!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/>
              <p:nvPr/>
            </p:nvSpPr>
            <p:spPr>
              <a:xfrm>
                <a:off x="4389509" y="250308"/>
                <a:ext cx="7620549" cy="1701269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1-detector</a:t>
                </a:r>
                <a:r>
                  <a:rPr lang="en-CN" sz="2400" dirty="0"/>
                  <a:t>: </a:t>
                </a:r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</a:t>
                </a:r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Girth</a:t>
                </a:r>
                <a:r>
                  <a:rPr lang="en-CN" sz="2400" dirty="0"/>
                  <a:t>: </a:t>
                </a:r>
                <a:r>
                  <a:rPr lang="en-US" sz="2400" dirty="0"/>
                  <a:t>The shortest cycle in a graph</a:t>
                </a:r>
                <a:r>
                  <a:rPr lang="en-CN" sz="2400" dirty="0"/>
                  <a:t> (explicit: girth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B7A5FDB-DBFA-3441-814C-04C3CB22A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09" y="250308"/>
                <a:ext cx="7620549" cy="1701269"/>
              </a:xfrm>
              <a:prstGeom prst="roundRect">
                <a:avLst/>
              </a:prstGeom>
              <a:blipFill>
                <a:blip r:embed="rId3"/>
                <a:stretch>
                  <a:fillRect l="-166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8E27904-39F8-954D-B36B-3D39C17D4A78}"/>
              </a:ext>
            </a:extLst>
          </p:cNvPr>
          <p:cNvSpPr txBox="1"/>
          <p:nvPr/>
        </p:nvSpPr>
        <p:spPr>
          <a:xfrm>
            <a:off x="1221944" y="2046272"/>
            <a:ext cx="8435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1D193-3FF3-A64F-832D-52414E1EE7F2}"/>
              </a:ext>
            </a:extLst>
          </p:cNvPr>
          <p:cNvSpPr txBox="1"/>
          <p:nvPr/>
        </p:nvSpPr>
        <p:spPr>
          <a:xfrm>
            <a:off x="1104638" y="3181897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D7FD5-8CEB-3C41-9E0D-F33BFE9D6155}"/>
              </a:ext>
            </a:extLst>
          </p:cNvPr>
          <p:cNvSpPr/>
          <p:nvPr/>
        </p:nvSpPr>
        <p:spPr>
          <a:xfrm>
            <a:off x="2268635" y="2077951"/>
            <a:ext cx="2913660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E6EFCA-D8D1-5B4A-835A-5193148CB2B2}"/>
              </a:ext>
            </a:extLst>
          </p:cNvPr>
          <p:cNvSpPr/>
          <p:nvPr/>
        </p:nvSpPr>
        <p:spPr>
          <a:xfrm>
            <a:off x="2301946" y="3221791"/>
            <a:ext cx="2750196" cy="4299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A3463A-61DA-FF4A-959C-01F779F18541}"/>
              </a:ext>
            </a:extLst>
          </p:cNvPr>
          <p:cNvSpPr/>
          <p:nvPr/>
        </p:nvSpPr>
        <p:spPr>
          <a:xfrm>
            <a:off x="2830265" y="2123275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C4B5F-F885-6C48-A0B1-C26E505E0B61}"/>
              </a:ext>
            </a:extLst>
          </p:cNvPr>
          <p:cNvSpPr/>
          <p:nvPr/>
        </p:nvSpPr>
        <p:spPr>
          <a:xfrm>
            <a:off x="3318077" y="212327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47ACC8-47D8-7F49-B475-25C1E9CDC469}"/>
              </a:ext>
            </a:extLst>
          </p:cNvPr>
          <p:cNvSpPr/>
          <p:nvPr/>
        </p:nvSpPr>
        <p:spPr>
          <a:xfrm>
            <a:off x="4299720" y="2124194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CC4CA9-1901-6C47-9DDB-5B8598D0DA7C}"/>
              </a:ext>
            </a:extLst>
          </p:cNvPr>
          <p:cNvSpPr/>
          <p:nvPr/>
        </p:nvSpPr>
        <p:spPr>
          <a:xfrm>
            <a:off x="4781976" y="2124195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628392-E087-3941-8F8A-7FBD7B6D2994}"/>
              </a:ext>
            </a:extLst>
          </p:cNvPr>
          <p:cNvSpPr/>
          <p:nvPr/>
        </p:nvSpPr>
        <p:spPr>
          <a:xfrm>
            <a:off x="3496019" y="326277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963E54-CC43-C44A-A8D5-87068FA11EAC}"/>
              </a:ext>
            </a:extLst>
          </p:cNvPr>
          <p:cNvSpPr/>
          <p:nvPr/>
        </p:nvSpPr>
        <p:spPr>
          <a:xfrm>
            <a:off x="4008843" y="3262772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4DE83-6B14-DB4A-963E-3EA6E83D3036}"/>
              </a:ext>
            </a:extLst>
          </p:cNvPr>
          <p:cNvSpPr/>
          <p:nvPr/>
        </p:nvSpPr>
        <p:spPr>
          <a:xfrm>
            <a:off x="4519981" y="3257366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A46EF-C813-F64F-A87D-1815C7D28595}"/>
              </a:ext>
            </a:extLst>
          </p:cNvPr>
          <p:cNvSpPr/>
          <p:nvPr/>
        </p:nvSpPr>
        <p:spPr>
          <a:xfrm>
            <a:off x="3811950" y="2121321"/>
            <a:ext cx="339338" cy="3393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59C48D-6307-6C40-8B1F-E228212C2BA8}"/>
              </a:ext>
            </a:extLst>
          </p:cNvPr>
          <p:cNvSpPr/>
          <p:nvPr/>
        </p:nvSpPr>
        <p:spPr>
          <a:xfrm>
            <a:off x="2348965" y="212132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32EF20-23E3-7648-8C6E-B5F6105B3EB5}"/>
              </a:ext>
            </a:extLst>
          </p:cNvPr>
          <p:cNvSpPr/>
          <p:nvPr/>
        </p:nvSpPr>
        <p:spPr>
          <a:xfrm>
            <a:off x="2945674" y="3262771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BF330C-1712-2E4F-8F62-69A96878B435}"/>
              </a:ext>
            </a:extLst>
          </p:cNvPr>
          <p:cNvSpPr/>
          <p:nvPr/>
        </p:nvSpPr>
        <p:spPr>
          <a:xfrm>
            <a:off x="2435681" y="325736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7EB81E-1F2C-0E4C-99B1-3F5EE59242C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007158" y="2455835"/>
            <a:ext cx="171355" cy="806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28A8940-2FF2-0248-9C9E-D4B146D04DBB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115344" y="2441090"/>
            <a:ext cx="1252664" cy="8216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E93905-15D1-4944-BE9F-596D46846BBF}"/>
              </a:ext>
            </a:extLst>
          </p:cNvPr>
          <p:cNvCxnSpPr>
            <a:cxnSpLocks/>
          </p:cNvCxnSpPr>
          <p:nvPr/>
        </p:nvCxnSpPr>
        <p:spPr>
          <a:xfrm>
            <a:off x="3019467" y="2464545"/>
            <a:ext cx="86716" cy="7967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D27722-C943-C944-B135-06C39E9CC587}"/>
              </a:ext>
            </a:extLst>
          </p:cNvPr>
          <p:cNvCxnSpPr>
            <a:cxnSpLocks/>
          </p:cNvCxnSpPr>
          <p:nvPr/>
        </p:nvCxnSpPr>
        <p:spPr>
          <a:xfrm flipH="1">
            <a:off x="3685982" y="2460467"/>
            <a:ext cx="267120" cy="8048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8E30D4-F6E2-7B47-B990-634ED98BC7F0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4178513" y="2441090"/>
            <a:ext cx="677139" cy="8216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0CA8CDB-5876-714C-93B8-AE0E4E26802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065572" y="2448659"/>
            <a:ext cx="600117" cy="814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CBFE682-AFD9-B748-BEF5-4EE38F62E35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689651" y="2455835"/>
            <a:ext cx="227273" cy="801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DCAAF6-902B-CD4E-A0B9-F08D09C2AE5B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>
            <a:off x="4469390" y="2463533"/>
            <a:ext cx="220261" cy="7938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E5E2D4-2032-4541-94B5-018014702216}"/>
              </a:ext>
            </a:extLst>
          </p:cNvPr>
          <p:cNvCxnSpPr>
            <a:cxnSpLocks/>
          </p:cNvCxnSpPr>
          <p:nvPr/>
        </p:nvCxnSpPr>
        <p:spPr>
          <a:xfrm>
            <a:off x="2528749" y="2455835"/>
            <a:ext cx="86716" cy="796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E99F418-3F4B-4E40-9CEB-A9869633B198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585878" y="2448659"/>
            <a:ext cx="529466" cy="814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C7FB24B-5CEA-8746-AD50-A176D725DE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490213" y="2457366"/>
            <a:ext cx="186832" cy="764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4ACB97-F902-C741-BA43-D8F3E809345D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605351" y="2438533"/>
            <a:ext cx="780677" cy="818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250140D1-C052-874E-AD66-F7E0AAB5AD2C}"/>
              </a:ext>
            </a:extLst>
          </p:cNvPr>
          <p:cNvSpPr/>
          <p:nvPr/>
        </p:nvSpPr>
        <p:spPr>
          <a:xfrm>
            <a:off x="9556541" y="2088979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EB7AAF3-AC2B-0A4F-ADD3-CD0EA40AC07A}"/>
              </a:ext>
            </a:extLst>
          </p:cNvPr>
          <p:cNvSpPr/>
          <p:nvPr/>
        </p:nvSpPr>
        <p:spPr>
          <a:xfrm>
            <a:off x="9142655" y="3654207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015D955-1144-2549-8919-91E582ACF886}"/>
              </a:ext>
            </a:extLst>
          </p:cNvPr>
          <p:cNvSpPr/>
          <p:nvPr/>
        </p:nvSpPr>
        <p:spPr>
          <a:xfrm>
            <a:off x="10561567" y="2657154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F57089-2087-874C-A9A6-4C856F948574}"/>
              </a:ext>
            </a:extLst>
          </p:cNvPr>
          <p:cNvSpPr/>
          <p:nvPr/>
        </p:nvSpPr>
        <p:spPr>
          <a:xfrm>
            <a:off x="10201771" y="3629445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789F55-8BAF-DC43-B43D-31854E54B3A6}"/>
              </a:ext>
            </a:extLst>
          </p:cNvPr>
          <p:cNvSpPr/>
          <p:nvPr/>
        </p:nvSpPr>
        <p:spPr>
          <a:xfrm>
            <a:off x="8667950" y="2782232"/>
            <a:ext cx="339338" cy="3393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29753CF-32EE-9343-8F37-2AA781604822}"/>
              </a:ext>
            </a:extLst>
          </p:cNvPr>
          <p:cNvCxnSpPr>
            <a:cxnSpLocks/>
            <a:stCxn id="87" idx="3"/>
            <a:endCxn id="92" idx="7"/>
          </p:cNvCxnSpPr>
          <p:nvPr/>
        </p:nvCxnSpPr>
        <p:spPr>
          <a:xfrm flipH="1">
            <a:off x="8957593" y="2378622"/>
            <a:ext cx="648643" cy="453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AECA0C-D38F-B045-B2A0-F06D16F810B0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8957593" y="3071875"/>
            <a:ext cx="354731" cy="5823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8AD9B1-2030-EE45-A359-BF8783CEBDCE}"/>
              </a:ext>
            </a:extLst>
          </p:cNvPr>
          <p:cNvCxnSpPr>
            <a:cxnSpLocks/>
            <a:endCxn id="88" idx="7"/>
          </p:cNvCxnSpPr>
          <p:nvPr/>
        </p:nvCxnSpPr>
        <p:spPr>
          <a:xfrm flipH="1">
            <a:off x="9432298" y="2426598"/>
            <a:ext cx="273191" cy="1277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9FB6E3-5946-8544-8AF7-B1331BF03B21}"/>
              </a:ext>
            </a:extLst>
          </p:cNvPr>
          <p:cNvCxnSpPr>
            <a:cxnSpLocks/>
            <a:stCxn id="91" idx="2"/>
            <a:endCxn id="88" idx="6"/>
          </p:cNvCxnSpPr>
          <p:nvPr/>
        </p:nvCxnSpPr>
        <p:spPr>
          <a:xfrm flipH="1">
            <a:off x="9481993" y="3799114"/>
            <a:ext cx="719778" cy="24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5E67BF7-5BDC-F742-A954-6084FD502558}"/>
              </a:ext>
            </a:extLst>
          </p:cNvPr>
          <p:cNvCxnSpPr>
            <a:cxnSpLocks/>
            <a:stCxn id="89" idx="2"/>
            <a:endCxn id="92" idx="6"/>
          </p:cNvCxnSpPr>
          <p:nvPr/>
        </p:nvCxnSpPr>
        <p:spPr>
          <a:xfrm flipH="1">
            <a:off x="9007288" y="2826823"/>
            <a:ext cx="1554279" cy="125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B10CD95-7B5B-4345-A732-897137B5A769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10371440" y="3000534"/>
            <a:ext cx="340323" cy="6289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675BEB-64F3-4548-BDDF-6FCFF0010264}"/>
              </a:ext>
            </a:extLst>
          </p:cNvPr>
          <p:cNvCxnSpPr>
            <a:cxnSpLocks/>
          </p:cNvCxnSpPr>
          <p:nvPr/>
        </p:nvCxnSpPr>
        <p:spPr>
          <a:xfrm flipH="1" flipV="1">
            <a:off x="5612215" y="2898050"/>
            <a:ext cx="2622543" cy="2137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07FF92B-F7B3-4444-904D-73BB65A29F58}"/>
              </a:ext>
            </a:extLst>
          </p:cNvPr>
          <p:cNvSpPr txBox="1"/>
          <p:nvPr/>
        </p:nvSpPr>
        <p:spPr>
          <a:xfrm>
            <a:off x="5505498" y="2307882"/>
            <a:ext cx="299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Vertex-edge incident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/>
              <p:nvPr/>
            </p:nvSpPr>
            <p:spPr>
              <a:xfrm>
                <a:off x="2830265" y="3912539"/>
                <a:ext cx="143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B1651B-38D3-6946-A275-E7C166E9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65" y="3912539"/>
                <a:ext cx="143090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>
            <a:extLst>
              <a:ext uri="{FF2B5EF4-FFF2-40B4-BE49-F238E27FC236}">
                <a16:creationId xmlns:a16="http://schemas.microsoft.com/office/drawing/2014/main" id="{AFF9B28E-5BEC-1348-B79D-FA1DBD0E5B9B}"/>
              </a:ext>
            </a:extLst>
          </p:cNvPr>
          <p:cNvSpPr txBox="1"/>
          <p:nvPr/>
        </p:nvSpPr>
        <p:spPr>
          <a:xfrm>
            <a:off x="8814687" y="3980944"/>
            <a:ext cx="189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Eulerian cycle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20F6E8C-19C1-BA48-B182-EE1CC4628B48}"/>
              </a:ext>
            </a:extLst>
          </p:cNvPr>
          <p:cNvCxnSpPr>
            <a:cxnSpLocks/>
          </p:cNvCxnSpPr>
          <p:nvPr/>
        </p:nvCxnSpPr>
        <p:spPr>
          <a:xfrm>
            <a:off x="4855652" y="4141117"/>
            <a:ext cx="3406558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/>
              <p:nvPr/>
            </p:nvSpPr>
            <p:spPr>
              <a:xfrm>
                <a:off x="1916731" y="4398886"/>
                <a:ext cx="33972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B05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0FDD916-9FEF-D847-ADDE-6E06D73C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731" y="4398886"/>
                <a:ext cx="3397241" cy="830997"/>
              </a:xfrm>
              <a:prstGeom prst="rect">
                <a:avLst/>
              </a:prstGeom>
              <a:blipFill>
                <a:blip r:embed="rId5"/>
                <a:stretch>
                  <a:fillRect l="-260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A139D3-93F4-F44C-81FA-196B01B57A6E}"/>
                  </a:ext>
                </a:extLst>
              </p:cNvPr>
              <p:cNvSpPr txBox="1"/>
              <p:nvPr/>
            </p:nvSpPr>
            <p:spPr>
              <a:xfrm>
                <a:off x="8576649" y="4513581"/>
                <a:ext cx="2491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Graph with girth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A139D3-93F4-F44C-81FA-196B01B5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49" y="4513581"/>
                <a:ext cx="2491964" cy="461665"/>
              </a:xfrm>
              <a:prstGeom prst="rect">
                <a:avLst/>
              </a:prstGeom>
              <a:blipFill>
                <a:blip r:embed="rId6"/>
                <a:stretch>
                  <a:fillRect l="-406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0DE326-8ADE-BA4B-B57C-C143BD667531}"/>
              </a:ext>
            </a:extLst>
          </p:cNvPr>
          <p:cNvCxnSpPr>
            <a:cxnSpLocks/>
          </p:cNvCxnSpPr>
          <p:nvPr/>
        </p:nvCxnSpPr>
        <p:spPr>
          <a:xfrm flipH="1">
            <a:off x="5808985" y="4775984"/>
            <a:ext cx="2390799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1F955AD-FA2D-AD41-86A7-5F517978FA5A}"/>
                  </a:ext>
                </a:extLst>
              </p:cNvPr>
              <p:cNvSpPr txBox="1"/>
              <p:nvPr/>
            </p:nvSpPr>
            <p:spPr>
              <a:xfrm>
                <a:off x="525048" y="5795402"/>
                <a:ext cx="3165790" cy="978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b="0" dirty="0">
                    <a:solidFill>
                      <a:srgbClr val="00B050"/>
                    </a:solidFill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func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1F955AD-FA2D-AD41-86A7-5F517978F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48" y="5795402"/>
                <a:ext cx="3165790" cy="978409"/>
              </a:xfrm>
              <a:prstGeom prst="rect">
                <a:avLst/>
              </a:prstGeom>
              <a:blipFill>
                <a:blip r:embed="rId7"/>
                <a:stretch>
                  <a:fillRect l="-320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718252-BAB5-7443-8BD9-ECBAE2D5FA73}"/>
              </a:ext>
            </a:extLst>
          </p:cNvPr>
          <p:cNvCxnSpPr>
            <a:cxnSpLocks/>
          </p:cNvCxnSpPr>
          <p:nvPr/>
        </p:nvCxnSpPr>
        <p:spPr>
          <a:xfrm>
            <a:off x="2564072" y="5229883"/>
            <a:ext cx="0" cy="589436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A29B005-7CF7-5241-B7F4-C354706EE85C}"/>
                  </a:ext>
                </a:extLst>
              </p:cNvPr>
              <p:cNvSpPr txBox="1"/>
              <p:nvPr/>
            </p:nvSpPr>
            <p:spPr>
              <a:xfrm>
                <a:off x="6317228" y="6106639"/>
                <a:ext cx="5635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b="0" dirty="0">
                    <a:solidFill>
                      <a:srgbClr val="00B050"/>
                    </a:solidFill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A29B005-7CF7-5241-B7F4-C354706EE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28" y="6106639"/>
                <a:ext cx="5635459" cy="461665"/>
              </a:xfrm>
              <a:prstGeom prst="rect">
                <a:avLst/>
              </a:prstGeom>
              <a:blipFill>
                <a:blip r:embed="rId8"/>
                <a:stretch>
                  <a:fillRect l="-1573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F86CA24-6DA9-9145-9F79-2137358560BF}"/>
              </a:ext>
            </a:extLst>
          </p:cNvPr>
          <p:cNvCxnSpPr>
            <a:cxnSpLocks/>
          </p:cNvCxnSpPr>
          <p:nvPr/>
        </p:nvCxnSpPr>
        <p:spPr>
          <a:xfrm>
            <a:off x="3725465" y="6393429"/>
            <a:ext cx="2386624" cy="0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30AC5C6-2F55-CA49-B32A-64320CAFDB73}"/>
              </a:ext>
            </a:extLst>
          </p:cNvPr>
          <p:cNvSpPr txBox="1"/>
          <p:nvPr/>
        </p:nvSpPr>
        <p:spPr>
          <a:xfrm>
            <a:off x="3791201" y="5629586"/>
            <a:ext cx="232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Randomly permute the input 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9610A-FA79-C345-94D8-8A70E5763696}"/>
              </a:ext>
            </a:extLst>
          </p:cNvPr>
          <p:cNvSpPr txBox="1"/>
          <p:nvPr/>
        </p:nvSpPr>
        <p:spPr>
          <a:xfrm>
            <a:off x="9364828" y="526485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🎉</a:t>
            </a:r>
          </a:p>
        </p:txBody>
      </p:sp>
    </p:spTree>
    <p:extLst>
      <p:ext uri="{BB962C8B-B14F-4D97-AF65-F5344CB8AC3E}">
        <p14:creationId xmlns:p14="http://schemas.microsoft.com/office/powerpoint/2010/main" val="4272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6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9C4C-B7F7-8340-8FD8-C1D7FCA9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67EFB7B-D0D9-054A-907F-663E57D40195}"/>
                  </a:ext>
                </a:extLst>
              </p:cNvPr>
              <p:cNvSpPr/>
              <p:nvPr/>
            </p:nvSpPr>
            <p:spPr>
              <a:xfrm>
                <a:off x="1538963" y="1471317"/>
                <a:ext cx="9114073" cy="1738881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Linear almost universal hash function</a:t>
                </a:r>
                <a:r>
                  <a:rPr lang="en-CN" sz="2400" dirty="0"/>
                  <a:t>: A family of linear function collections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400" dirty="0"/>
                  <a:t>, </a:t>
                </a:r>
                <a:r>
                  <a:rPr lang="en-US" sz="2400" i="1" dirty="0" err="1"/>
                  <a:t>s.t.</a:t>
                </a:r>
                <a:r>
                  <a:rPr lang="en-US" sz="2400" dirty="0"/>
                  <a:t> for any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67EFB7B-D0D9-054A-907F-663E57D40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63" y="1471317"/>
                <a:ext cx="9114073" cy="173888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0D924CF-6981-6745-86F3-C80CBDB52091}"/>
              </a:ext>
            </a:extLst>
          </p:cNvPr>
          <p:cNvGrpSpPr/>
          <p:nvPr/>
        </p:nvGrpSpPr>
        <p:grpSpPr>
          <a:xfrm>
            <a:off x="230171" y="4596293"/>
            <a:ext cx="2805165" cy="711682"/>
            <a:chOff x="2932778" y="3974592"/>
            <a:chExt cx="7507022" cy="190456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F8C2016-BED0-264B-B8BE-9075D73C0C6C}"/>
                </a:ext>
              </a:extLst>
            </p:cNvPr>
            <p:cNvSpPr/>
            <p:nvPr/>
          </p:nvSpPr>
          <p:spPr>
            <a:xfrm>
              <a:off x="2932778" y="4009366"/>
              <a:ext cx="2913660" cy="429986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1E13593-F39F-3943-B8DF-9D1B57DF455A}"/>
                </a:ext>
              </a:extLst>
            </p:cNvPr>
            <p:cNvSpPr/>
            <p:nvPr/>
          </p:nvSpPr>
          <p:spPr>
            <a:xfrm>
              <a:off x="2966089" y="5153206"/>
              <a:ext cx="2750196" cy="429986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591D008-8540-1E4D-9562-7024B392D4E2}"/>
                </a:ext>
              </a:extLst>
            </p:cNvPr>
            <p:cNvSpPr/>
            <p:nvPr/>
          </p:nvSpPr>
          <p:spPr>
            <a:xfrm>
              <a:off x="3494408" y="4054690"/>
              <a:ext cx="339338" cy="33933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F967978-90A3-BE43-AEAA-95D4B3BEC877}"/>
                </a:ext>
              </a:extLst>
            </p:cNvPr>
            <p:cNvSpPr/>
            <p:nvPr/>
          </p:nvSpPr>
          <p:spPr>
            <a:xfrm>
              <a:off x="3982220" y="4054690"/>
              <a:ext cx="339338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FBF3400-0009-1F48-8DA8-0B564AA05925}"/>
                </a:ext>
              </a:extLst>
            </p:cNvPr>
            <p:cNvSpPr/>
            <p:nvPr/>
          </p:nvSpPr>
          <p:spPr>
            <a:xfrm>
              <a:off x="4963863" y="4055609"/>
              <a:ext cx="339338" cy="33933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75CC973-463F-FB40-A012-9C713D00A41F}"/>
                </a:ext>
              </a:extLst>
            </p:cNvPr>
            <p:cNvSpPr/>
            <p:nvPr/>
          </p:nvSpPr>
          <p:spPr>
            <a:xfrm>
              <a:off x="5446119" y="4055610"/>
              <a:ext cx="339338" cy="33933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D00BE92-D77E-C042-85FE-D2074C0A6652}"/>
                </a:ext>
              </a:extLst>
            </p:cNvPr>
            <p:cNvSpPr/>
            <p:nvPr/>
          </p:nvSpPr>
          <p:spPr>
            <a:xfrm>
              <a:off x="4160162" y="5194186"/>
              <a:ext cx="339338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160D80-8A7B-B549-89AE-6CBF9838F16C}"/>
                </a:ext>
              </a:extLst>
            </p:cNvPr>
            <p:cNvSpPr/>
            <p:nvPr/>
          </p:nvSpPr>
          <p:spPr>
            <a:xfrm>
              <a:off x="4672986" y="5194187"/>
              <a:ext cx="339338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9DB661-2A8B-454F-9C4A-7E658847FB7E}"/>
                </a:ext>
              </a:extLst>
            </p:cNvPr>
            <p:cNvSpPr/>
            <p:nvPr/>
          </p:nvSpPr>
          <p:spPr>
            <a:xfrm>
              <a:off x="5184124" y="5188781"/>
              <a:ext cx="339338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36477D9-B01C-C242-A50C-E64A9E466B0D}"/>
                </a:ext>
              </a:extLst>
            </p:cNvPr>
            <p:cNvSpPr/>
            <p:nvPr/>
          </p:nvSpPr>
          <p:spPr>
            <a:xfrm>
              <a:off x="4476093" y="4052736"/>
              <a:ext cx="339338" cy="33933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2F2D14D-38BB-B94B-9CDD-A348C97CF0B2}"/>
                </a:ext>
              </a:extLst>
            </p:cNvPr>
            <p:cNvSpPr/>
            <p:nvPr/>
          </p:nvSpPr>
          <p:spPr>
            <a:xfrm>
              <a:off x="3013108" y="4052736"/>
              <a:ext cx="339338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40C8BF7-B956-2343-94DC-3145538D403E}"/>
                </a:ext>
              </a:extLst>
            </p:cNvPr>
            <p:cNvSpPr/>
            <p:nvPr/>
          </p:nvSpPr>
          <p:spPr>
            <a:xfrm>
              <a:off x="3609817" y="5194186"/>
              <a:ext cx="339338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3941723-752F-BF45-BA72-AC0304249574}"/>
                </a:ext>
              </a:extLst>
            </p:cNvPr>
            <p:cNvSpPr/>
            <p:nvPr/>
          </p:nvSpPr>
          <p:spPr>
            <a:xfrm>
              <a:off x="3099824" y="5188780"/>
              <a:ext cx="339338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703FCF3-0FD9-DD4B-B783-2F8F315F4268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4671301" y="4387250"/>
              <a:ext cx="171355" cy="80693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DCB9D52-F55C-ED48-993E-F4FBA5DC1DB6}"/>
                </a:ext>
              </a:extLst>
            </p:cNvPr>
            <p:cNvCxnSpPr>
              <a:cxnSpLocks/>
              <a:endCxn id="96" idx="0"/>
            </p:cNvCxnSpPr>
            <p:nvPr/>
          </p:nvCxnSpPr>
          <p:spPr>
            <a:xfrm flipH="1">
              <a:off x="3779487" y="4372505"/>
              <a:ext cx="1252664" cy="8216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3D85F1A-2C5D-B14A-BBA2-D73C218912F3}"/>
                </a:ext>
              </a:extLst>
            </p:cNvPr>
            <p:cNvCxnSpPr>
              <a:cxnSpLocks/>
            </p:cNvCxnSpPr>
            <p:nvPr/>
          </p:nvCxnSpPr>
          <p:spPr>
            <a:xfrm>
              <a:off x="3683610" y="4395960"/>
              <a:ext cx="86716" cy="79670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3237D64F-594E-F94D-9581-DF1A36D33B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0125" y="4391882"/>
              <a:ext cx="267120" cy="8048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B42F94F-8B04-A748-8252-60D0628CEF0D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 flipH="1">
              <a:off x="4842656" y="4372505"/>
              <a:ext cx="677139" cy="82168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0B47993-53BC-9549-BABF-1194E9533750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729715" y="4380074"/>
              <a:ext cx="600117" cy="81411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0593E0D-CB32-384F-8D56-FE1A8F21F1DB}"/>
                </a:ext>
              </a:extLst>
            </p:cNvPr>
            <p:cNvCxnSpPr>
              <a:cxnSpLocks/>
              <a:endCxn id="90" idx="0"/>
            </p:cNvCxnSpPr>
            <p:nvPr/>
          </p:nvCxnSpPr>
          <p:spPr>
            <a:xfrm flipH="1">
              <a:off x="5353794" y="4387250"/>
              <a:ext cx="227273" cy="8015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CC43E05F-1B7A-EE4A-90FE-77C407815541}"/>
                </a:ext>
              </a:extLst>
            </p:cNvPr>
            <p:cNvCxnSpPr>
              <a:cxnSpLocks/>
              <a:stCxn id="81" idx="4"/>
              <a:endCxn id="90" idx="0"/>
            </p:cNvCxnSpPr>
            <p:nvPr/>
          </p:nvCxnSpPr>
          <p:spPr>
            <a:xfrm>
              <a:off x="5133533" y="4394948"/>
              <a:ext cx="220261" cy="79383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01C4B0B-1657-9742-AE3F-39665DBB636D}"/>
                </a:ext>
              </a:extLst>
            </p:cNvPr>
            <p:cNvCxnSpPr>
              <a:cxnSpLocks/>
            </p:cNvCxnSpPr>
            <p:nvPr/>
          </p:nvCxnSpPr>
          <p:spPr>
            <a:xfrm>
              <a:off x="3192892" y="4387250"/>
              <a:ext cx="86716" cy="7967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6493F8D-B086-7444-B0E4-2E91B815ECDB}"/>
                </a:ext>
              </a:extLst>
            </p:cNvPr>
            <p:cNvCxnSpPr>
              <a:cxnSpLocks/>
              <a:endCxn id="96" idx="0"/>
            </p:cNvCxnSpPr>
            <p:nvPr/>
          </p:nvCxnSpPr>
          <p:spPr>
            <a:xfrm>
              <a:off x="3250021" y="4380074"/>
              <a:ext cx="529466" cy="8141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7BA9602-AF6F-3D49-B9C6-0F76BAF04713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4154356" y="4388781"/>
              <a:ext cx="186832" cy="7644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CBCDE8C-1C5A-A34E-A8F7-96FCE30790B3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 flipH="1">
              <a:off x="3269494" y="4369948"/>
              <a:ext cx="780677" cy="8188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D582788-3201-6D42-B60A-30C717CD18A4}"/>
                </a:ext>
              </a:extLst>
            </p:cNvPr>
            <p:cNvSpPr/>
            <p:nvPr/>
          </p:nvSpPr>
          <p:spPr>
            <a:xfrm>
              <a:off x="9095436" y="3974592"/>
              <a:ext cx="339337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922774B-7BEC-8C40-8528-237B9C32096E}"/>
                </a:ext>
              </a:extLst>
            </p:cNvPr>
            <p:cNvSpPr/>
            <p:nvPr/>
          </p:nvSpPr>
          <p:spPr>
            <a:xfrm>
              <a:off x="8681550" y="5539819"/>
              <a:ext cx="339337" cy="33933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7303FD5-8F26-CA4C-AC91-7316049FAB0A}"/>
                </a:ext>
              </a:extLst>
            </p:cNvPr>
            <p:cNvSpPr/>
            <p:nvPr/>
          </p:nvSpPr>
          <p:spPr>
            <a:xfrm>
              <a:off x="10100463" y="4542768"/>
              <a:ext cx="339337" cy="3393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265A95E-EE3C-7F43-AC21-44F35EC19B9D}"/>
                </a:ext>
              </a:extLst>
            </p:cNvPr>
            <p:cNvSpPr/>
            <p:nvPr/>
          </p:nvSpPr>
          <p:spPr>
            <a:xfrm>
              <a:off x="9740667" y="5515057"/>
              <a:ext cx="339337" cy="33933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225023A-7262-5A47-8A33-75CD813F3B13}"/>
                </a:ext>
              </a:extLst>
            </p:cNvPr>
            <p:cNvSpPr/>
            <p:nvPr/>
          </p:nvSpPr>
          <p:spPr>
            <a:xfrm>
              <a:off x="8206846" y="4667844"/>
              <a:ext cx="339337" cy="33933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6933F8B-62A6-964E-8993-0F11B025C07E}"/>
                </a:ext>
              </a:extLst>
            </p:cNvPr>
            <p:cNvCxnSpPr>
              <a:cxnSpLocks/>
              <a:stCxn id="117" idx="3"/>
              <a:endCxn id="121" idx="7"/>
            </p:cNvCxnSpPr>
            <p:nvPr/>
          </p:nvCxnSpPr>
          <p:spPr>
            <a:xfrm flipH="1">
              <a:off x="8496488" y="4264235"/>
              <a:ext cx="648643" cy="4533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325CA9B-2598-904E-8BC1-F427B74F7AFC}"/>
                </a:ext>
              </a:extLst>
            </p:cNvPr>
            <p:cNvCxnSpPr>
              <a:cxnSpLocks/>
              <a:stCxn id="121" idx="5"/>
              <a:endCxn id="118" idx="0"/>
            </p:cNvCxnSpPr>
            <p:nvPr/>
          </p:nvCxnSpPr>
          <p:spPr>
            <a:xfrm>
              <a:off x="8496488" y="4957487"/>
              <a:ext cx="354731" cy="58233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64D6F4A-81B4-6C4E-AD5F-890F5327704C}"/>
                </a:ext>
              </a:extLst>
            </p:cNvPr>
            <p:cNvCxnSpPr>
              <a:cxnSpLocks/>
              <a:endCxn id="118" idx="7"/>
            </p:cNvCxnSpPr>
            <p:nvPr/>
          </p:nvCxnSpPr>
          <p:spPr>
            <a:xfrm flipH="1">
              <a:off x="8971193" y="4312209"/>
              <a:ext cx="273191" cy="12773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FD99961-7E36-A94D-B794-156700CA0FF2}"/>
                </a:ext>
              </a:extLst>
            </p:cNvPr>
            <p:cNvCxnSpPr>
              <a:cxnSpLocks/>
              <a:stCxn id="120" idx="2"/>
              <a:endCxn id="118" idx="6"/>
            </p:cNvCxnSpPr>
            <p:nvPr/>
          </p:nvCxnSpPr>
          <p:spPr>
            <a:xfrm flipH="1">
              <a:off x="9020889" y="5684727"/>
              <a:ext cx="719778" cy="247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08B77E2-F69F-0746-AB3F-B8EE4D3F625A}"/>
                </a:ext>
              </a:extLst>
            </p:cNvPr>
            <p:cNvCxnSpPr>
              <a:cxnSpLocks/>
              <a:stCxn id="119" idx="2"/>
              <a:endCxn id="121" idx="6"/>
            </p:cNvCxnSpPr>
            <p:nvPr/>
          </p:nvCxnSpPr>
          <p:spPr>
            <a:xfrm flipH="1">
              <a:off x="8546183" y="4712434"/>
              <a:ext cx="1554279" cy="12507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7B0C0DC-B05A-AA49-ADAE-DC121BD9D771}"/>
                </a:ext>
              </a:extLst>
            </p:cNvPr>
            <p:cNvCxnSpPr>
              <a:cxnSpLocks/>
              <a:endCxn id="120" idx="0"/>
            </p:cNvCxnSpPr>
            <p:nvPr/>
          </p:nvCxnSpPr>
          <p:spPr>
            <a:xfrm flipH="1">
              <a:off x="9910335" y="4886146"/>
              <a:ext cx="340323" cy="6289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7F16F0B-0098-6643-9B25-F46C9AEC27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358" y="4829466"/>
              <a:ext cx="1524838" cy="0"/>
            </a:xfrm>
            <a:prstGeom prst="straightConnector1">
              <a:avLst/>
            </a:prstGeom>
            <a:ln w="95250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811A861-C294-EC4D-BE5A-9E0D1999FC1C}"/>
              </a:ext>
            </a:extLst>
          </p:cNvPr>
          <p:cNvSpPr/>
          <p:nvPr/>
        </p:nvSpPr>
        <p:spPr>
          <a:xfrm>
            <a:off x="1396043" y="5580428"/>
            <a:ext cx="3278587" cy="1179248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</a:rPr>
              <a:t>Graph with large girth</a:t>
            </a:r>
            <a:r>
              <a:rPr lang="en-US" sz="2400" dirty="0">
                <a:solidFill>
                  <a:schemeClr val="tx1"/>
                </a:solidFill>
              </a:rPr>
              <a:t>: shortest cycle is long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862C0B-B23C-9E43-92CE-F925F7D9B47B}"/>
              </a:ext>
            </a:extLst>
          </p:cNvPr>
          <p:cNvCxnSpPr/>
          <p:nvPr/>
        </p:nvCxnSpPr>
        <p:spPr>
          <a:xfrm>
            <a:off x="1396043" y="3678155"/>
            <a:ext cx="975039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23E137-2C38-AF48-8BD2-641D76602901}"/>
              </a:ext>
            </a:extLst>
          </p:cNvPr>
          <p:cNvCxnSpPr>
            <a:cxnSpLocks/>
          </p:cNvCxnSpPr>
          <p:nvPr/>
        </p:nvCxnSpPr>
        <p:spPr>
          <a:xfrm flipV="1">
            <a:off x="1982803" y="3456774"/>
            <a:ext cx="0" cy="202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641387-B6FB-7049-A4FA-F43260C00101}"/>
                  </a:ext>
                </a:extLst>
              </p:cNvPr>
              <p:cNvSpPr txBox="1"/>
              <p:nvPr/>
            </p:nvSpPr>
            <p:spPr>
              <a:xfrm>
                <a:off x="1726159" y="373702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641387-B6FB-7049-A4FA-F43260C0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159" y="3737026"/>
                <a:ext cx="423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43A9338-206F-2747-9F25-72609F06B194}"/>
              </a:ext>
            </a:extLst>
          </p:cNvPr>
          <p:cNvCxnSpPr>
            <a:cxnSpLocks/>
          </p:cNvCxnSpPr>
          <p:nvPr/>
        </p:nvCxnSpPr>
        <p:spPr>
          <a:xfrm flipV="1">
            <a:off x="7352464" y="3476024"/>
            <a:ext cx="0" cy="202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723F1B1-4F4A-3E46-907D-B69FC6A5F826}"/>
                  </a:ext>
                </a:extLst>
              </p:cNvPr>
              <p:cNvSpPr txBox="1"/>
              <p:nvPr/>
            </p:nvSpPr>
            <p:spPr>
              <a:xfrm>
                <a:off x="7068027" y="3737026"/>
                <a:ext cx="568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723F1B1-4F4A-3E46-907D-B69FC6A5F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27" y="3737026"/>
                <a:ext cx="56887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E2776A8-F001-CF4E-9149-8DBE9DE60DF1}"/>
              </a:ext>
            </a:extLst>
          </p:cNvPr>
          <p:cNvCxnSpPr>
            <a:cxnSpLocks/>
          </p:cNvCxnSpPr>
          <p:nvPr/>
        </p:nvCxnSpPr>
        <p:spPr>
          <a:xfrm flipV="1">
            <a:off x="10278544" y="3476024"/>
            <a:ext cx="0" cy="202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DB46CEF-14B3-1342-8273-EAF404FEF4AC}"/>
                  </a:ext>
                </a:extLst>
              </p:cNvPr>
              <p:cNvSpPr txBox="1"/>
              <p:nvPr/>
            </p:nvSpPr>
            <p:spPr>
              <a:xfrm>
                <a:off x="10060952" y="3737026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DB46CEF-14B3-1342-8273-EAF404FEF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52" y="3737026"/>
                <a:ext cx="43518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3E97570-51BD-824A-A6BE-F162295FFE37}"/>
              </a:ext>
            </a:extLst>
          </p:cNvPr>
          <p:cNvCxnSpPr>
            <a:cxnSpLocks/>
          </p:cNvCxnSpPr>
          <p:nvPr/>
        </p:nvCxnSpPr>
        <p:spPr>
          <a:xfrm flipV="1">
            <a:off x="4310881" y="3476024"/>
            <a:ext cx="0" cy="202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720D6D9-5E06-0446-9695-5F142E7CF240}"/>
                  </a:ext>
                </a:extLst>
              </p:cNvPr>
              <p:cNvSpPr txBox="1"/>
              <p:nvPr/>
            </p:nvSpPr>
            <p:spPr>
              <a:xfrm>
                <a:off x="3786955" y="3729724"/>
                <a:ext cx="1047851" cy="66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720D6D9-5E06-0446-9695-5F142E7CF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55" y="3729724"/>
                <a:ext cx="1047851" cy="666914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C867B7E-63A1-434D-A42C-C4AC7F1DC420}"/>
              </a:ext>
            </a:extLst>
          </p:cNvPr>
          <p:cNvSpPr txBox="1"/>
          <p:nvPr/>
        </p:nvSpPr>
        <p:spPr>
          <a:xfrm>
            <a:off x="8077018" y="4378454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Sampling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E2987F8-541D-EB41-BEFA-18034BC96D67}"/>
              </a:ext>
            </a:extLst>
          </p:cNvPr>
          <p:cNvCxnSpPr>
            <a:cxnSpLocks/>
          </p:cNvCxnSpPr>
          <p:nvPr/>
        </p:nvCxnSpPr>
        <p:spPr>
          <a:xfrm flipV="1">
            <a:off x="8740822" y="3853514"/>
            <a:ext cx="0" cy="543124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5A598C3-EA43-B84F-B78B-6AAD3D0A4815}"/>
              </a:ext>
            </a:extLst>
          </p:cNvPr>
          <p:cNvCxnSpPr>
            <a:cxnSpLocks/>
          </p:cNvCxnSpPr>
          <p:nvPr/>
        </p:nvCxnSpPr>
        <p:spPr>
          <a:xfrm flipV="1">
            <a:off x="3307432" y="3853514"/>
            <a:ext cx="0" cy="1642548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21E1F2E5-BB3E-814C-8831-1DC1D2A8D01E}"/>
              </a:ext>
            </a:extLst>
          </p:cNvPr>
          <p:cNvSpPr/>
          <p:nvPr/>
        </p:nvSpPr>
        <p:spPr>
          <a:xfrm>
            <a:off x="5169233" y="4840119"/>
            <a:ext cx="5842139" cy="1884255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</a:rPr>
              <a:t>Average-case bad-input upper bound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Probabilistic bad-input upper bound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DA85BFE-A1B3-BD40-B28C-F9B69AA69C1A}"/>
              </a:ext>
            </a:extLst>
          </p:cNvPr>
          <p:cNvCxnSpPr>
            <a:cxnSpLocks/>
          </p:cNvCxnSpPr>
          <p:nvPr/>
        </p:nvCxnSpPr>
        <p:spPr>
          <a:xfrm>
            <a:off x="6271239" y="5496062"/>
            <a:ext cx="0" cy="606355"/>
          </a:xfrm>
          <a:prstGeom prst="straightConnector1">
            <a:avLst/>
          </a:prstGeom>
          <a:ln w="95250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04D7FD-515F-0040-A441-B1A1FD470654}"/>
              </a:ext>
            </a:extLst>
          </p:cNvPr>
          <p:cNvSpPr txBox="1"/>
          <p:nvPr/>
        </p:nvSpPr>
        <p:spPr>
          <a:xfrm>
            <a:off x="6444064" y="5580428"/>
            <a:ext cx="3800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Random permutation on input bits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E44339E-3059-8E46-A8D1-150502AFA768}"/>
              </a:ext>
            </a:extLst>
          </p:cNvPr>
          <p:cNvCxnSpPr>
            <a:cxnSpLocks/>
          </p:cNvCxnSpPr>
          <p:nvPr/>
        </p:nvCxnSpPr>
        <p:spPr>
          <a:xfrm flipV="1">
            <a:off x="6087458" y="3835330"/>
            <a:ext cx="0" cy="869194"/>
          </a:xfrm>
          <a:prstGeom prst="straightConnector1">
            <a:avLst/>
          </a:prstGeom>
          <a:ln w="952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382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DB52-F0B8-344B-906B-66BC06DE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</p:spPr>
            <p:txBody>
              <a:bodyPr>
                <a:normAutofit/>
              </a:bodyPr>
              <a:lstStyle/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The exact complexity of pseudorandom functions</a:t>
                </a:r>
              </a:p>
              <a:p>
                <a:pPr lvl="1"/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Upper and lower bounds of pseudorandom functions</a:t>
                </a:r>
              </a:p>
              <a:p>
                <a:pPr lvl="1"/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ntuition of the results</a:t>
                </a:r>
              </a:p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New barrier to lower bound proofs</a:t>
                </a:r>
              </a:p>
              <a:p>
                <a:pPr lvl="1"/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B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ootstrapping results</a:t>
                </a:r>
              </a:p>
              <a:p>
                <a:pPr lvl="1"/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B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lack-box natural proof barrier</a:t>
                </a:r>
              </a:p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Technical part: </a:t>
                </a:r>
                <a14:m>
                  <m:oMath xmlns:m="http://schemas.openxmlformats.org/officeDocument/2006/math">
                    <m:r>
                      <a:rPr lang="en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 PRF upper </a:t>
                </a:r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bound</a:t>
                </a:r>
              </a:p>
              <a:p>
                <a:pPr lvl="1"/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Almost universal hash funcitons from 1-detectors</a:t>
                </a:r>
              </a:p>
              <a:p>
                <a:pPr lvl="1"/>
                <a:r>
                  <a:rPr lang="tr-T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</a:t>
                </a:r>
                <a:r>
                  <a:rPr lang="en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xplicit construction of 1-detectors</a:t>
                </a:r>
              </a:p>
              <a:p>
                <a:r>
                  <a:rPr lang="en-CN" dirty="0"/>
                  <a:t>Open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0E5D7-7FD8-904E-83D0-FE4D4C0CD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5648"/>
                <a:ext cx="10515600" cy="4826187"/>
              </a:xfrm>
              <a:blipFill>
                <a:blip r:embed="rId3"/>
                <a:stretch>
                  <a:fillRect l="-1086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14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6C5D-0766-BB4F-8F4A-F17A759E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E5E02-D0D8-814F-854F-52F263785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Exact complexity of other crypto primitives</a:t>
                </a:r>
              </a:p>
              <a:p>
                <a:pPr lvl="1"/>
                <a:r>
                  <a:rPr lang="en-US" dirty="0"/>
                  <a:t>Extend our barriers to broader classes of proofs</a:t>
                </a:r>
              </a:p>
              <a:p>
                <a:pPr lvl="1"/>
                <a:r>
                  <a:rPr lang="en-US" dirty="0"/>
                  <a:t>E.g., cryptographic hash functions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Low-complexity hash function with stronger security</a:t>
                </a:r>
              </a:p>
              <a:p>
                <a:pPr lvl="1"/>
                <a:r>
                  <a:rPr lang="en-US" b="0" dirty="0"/>
                  <a:t>In particular: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hash function of </a:t>
                </a:r>
                <a:r>
                  <a:rPr lang="en-US" dirty="0" err="1"/>
                  <a:t>subexp</a:t>
                </a:r>
                <a:r>
                  <a:rPr lang="en-US" dirty="0"/>
                  <a:t> collision probability?</a:t>
                </a:r>
              </a:p>
              <a:p>
                <a:pPr lvl="1"/>
                <a:r>
                  <a:rPr lang="en-US" dirty="0"/>
                  <a:t>Better crypto applications</a:t>
                </a:r>
              </a:p>
              <a:p>
                <a:pPr lvl="1"/>
                <a:r>
                  <a:rPr lang="en-US" dirty="0"/>
                  <a:t>Reduce the black-</a:t>
                </a:r>
                <a:r>
                  <a:rPr lang="en-US" dirty="0" err="1"/>
                  <a:t>boxness</a:t>
                </a:r>
                <a:r>
                  <a:rPr lang="en-US" dirty="0"/>
                  <a:t> of black-box natural proof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Can we refute the existence of PRFs in weak circuit classes?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E5E02-D0D8-814F-854F-52F263785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3"/>
                <a:stretch>
                  <a:fillRect l="-1086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1AD7D-A3AF-5F4C-B8EC-FE8E4596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7006F0-8BD8-8F4B-8E82-7A60C373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What is the complexity required for cryptography?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C1FDB91-2C28-1E4B-BD4A-F9036892BEAC}"/>
                  </a:ext>
                </a:extLst>
              </p:cNvPr>
              <p:cNvSpPr/>
              <p:nvPr/>
            </p:nvSpPr>
            <p:spPr>
              <a:xfrm>
                <a:off x="1205606" y="2673405"/>
                <a:ext cx="9332259" cy="187717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400" dirty="0">
                    <a:solidFill>
                      <a:srgbClr val="00B050"/>
                    </a:solidFill>
                  </a:rPr>
                  <a:t>Psedurandom function (PRF)</a:t>
                </a:r>
                <a:r>
                  <a:rPr lang="en-CN" sz="2400" dirty="0"/>
                  <a:t>: A family of function collections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400" dirty="0"/>
                  <a:t>, where for any </a:t>
                </a:r>
                <a:r>
                  <a:rPr lang="en-CN" sz="2400" dirty="0">
                    <a:solidFill>
                      <a:srgbClr val="C00000"/>
                    </a:solidFill>
                  </a:rPr>
                  <a:t>p.p.t.</a:t>
                </a:r>
                <a:r>
                  <a:rPr lang="en-CN" sz="2400" dirty="0"/>
                  <a:t>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N" sz="24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C1FDB91-2C28-1E4B-BD4A-F9036892B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606" y="2673405"/>
                <a:ext cx="9332259" cy="18771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939EA98-5A07-D545-AF31-F9B5D6B2FE0F}"/>
              </a:ext>
            </a:extLst>
          </p:cNvPr>
          <p:cNvSpPr txBox="1"/>
          <p:nvPr/>
        </p:nvSpPr>
        <p:spPr>
          <a:xfrm>
            <a:off x="2917668" y="4671272"/>
            <a:ext cx="3811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Probabilistic polynomial 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4950E0-8AF2-F541-B4B8-D30A0821B9A2}"/>
              </a:ext>
            </a:extLst>
          </p:cNvPr>
          <p:cNvCxnSpPr/>
          <p:nvPr/>
        </p:nvCxnSpPr>
        <p:spPr>
          <a:xfrm flipV="1">
            <a:off x="4549244" y="3674345"/>
            <a:ext cx="0" cy="9969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142C9-E3EC-0745-BF92-93803C59033D}"/>
                  </a:ext>
                </a:extLst>
              </p:cNvPr>
              <p:cNvSpPr txBox="1"/>
              <p:nvPr/>
            </p:nvSpPr>
            <p:spPr>
              <a:xfrm>
                <a:off x="9621078" y="4564732"/>
                <a:ext cx="22304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142C9-E3EC-0745-BF92-93803C59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078" y="4564732"/>
                <a:ext cx="2230471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B4835C-95E1-7C40-BCB0-03673A64A750}"/>
              </a:ext>
            </a:extLst>
          </p:cNvPr>
          <p:cNvCxnSpPr>
            <a:cxnSpLocks/>
          </p:cNvCxnSpPr>
          <p:nvPr/>
        </p:nvCxnSpPr>
        <p:spPr>
          <a:xfrm flipH="1" flipV="1">
            <a:off x="9521103" y="4187050"/>
            <a:ext cx="358393" cy="3776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9A4137E-E2FC-EC97-CDE4-CEA03FFCC834}"/>
              </a:ext>
            </a:extLst>
          </p:cNvPr>
          <p:cNvSpPr/>
          <p:nvPr/>
        </p:nvSpPr>
        <p:spPr>
          <a:xfrm>
            <a:off x="838200" y="5398357"/>
            <a:ext cx="10515600" cy="107995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We don’t take the key as an additional input to the circuit.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We view the key as randomly choosing a function from the collection.</a:t>
            </a:r>
          </a:p>
        </p:txBody>
      </p:sp>
    </p:spTree>
    <p:extLst>
      <p:ext uri="{BB962C8B-B14F-4D97-AF65-F5344CB8AC3E}">
        <p14:creationId xmlns:p14="http://schemas.microsoft.com/office/powerpoint/2010/main" val="16562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DEC3E5-C7CC-B440-B48E-BA88164DD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102" y="1214438"/>
            <a:ext cx="7817796" cy="2387600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96FFAD-F331-3545-96A6-13CADEC9B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975A-106E-B843-B2EC-8601713A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774FB-A43C-D14F-BE9D-C29156A4F1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1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A direct acyclic graph which each node is</a:t>
                </a:r>
              </a:p>
              <a:p>
                <a:pPr lvl="1"/>
                <a:r>
                  <a:rPr kumimoji="1" lang="en-US" altLang="zh-CN" dirty="0"/>
                  <a:t>Variable: an input bit</a:t>
                </a:r>
              </a:p>
              <a:p>
                <a:pPr lvl="1"/>
                <a:r>
                  <a:rPr kumimoji="1" lang="en-US" altLang="zh-CN" dirty="0"/>
                  <a:t>Gate: computing a Boolean function from input nodes</a:t>
                </a:r>
              </a:p>
              <a:p>
                <a:pPr lvl="1"/>
                <a:r>
                  <a:rPr kumimoji="1" lang="en-US" altLang="zh-CN" dirty="0"/>
                  <a:t>One or more output gates</a:t>
                </a:r>
                <a:endParaRPr kumimoji="1" lang="en-US" altLang="zh-CN" sz="1400" dirty="0"/>
              </a:p>
              <a:p>
                <a:r>
                  <a:rPr kumimoji="1" lang="en-US" altLang="zh-CN" dirty="0"/>
                  <a:t>AC</a:t>
                </a:r>
                <a:r>
                  <a:rPr kumimoji="1" lang="en-US" altLang="zh-CN" baseline="30000" dirty="0"/>
                  <a:t>0</a:t>
                </a:r>
                <a:r>
                  <a:rPr kumimoji="1" lang="en-US" altLang="zh-CN" dirty="0"/>
                  <a:t>[2]: c</a:t>
                </a:r>
                <a:r>
                  <a:rPr kumimoji="1" lang="en-US" dirty="0"/>
                  <a:t>onstant-depth circuits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>
                            <a:latin typeface="Cambria Math" panose="02040503050406030204" pitchFamily="18" charset="0"/>
                          </a:rPr>
                          <m:t>∧, ∨,¬,⊕</m:t>
                        </m:r>
                      </m:e>
                    </m:d>
                  </m:oMath>
                </a14:m>
                <a:r>
                  <a:rPr kumimoji="1" lang="en-US" dirty="0"/>
                  <a:t> gates</a:t>
                </a:r>
                <a:endParaRPr kumimoji="1" lang="en-US" altLang="zh-CN" dirty="0"/>
              </a:p>
              <a:p>
                <a:r>
                  <a:rPr kumimoji="1" lang="en-US" altLang="zh-CN" dirty="0"/>
                  <a:t>TC</a:t>
                </a:r>
                <a:r>
                  <a:rPr kumimoji="1" lang="en-US" altLang="zh-CN" baseline="30000" dirty="0"/>
                  <a:t>0</a:t>
                </a:r>
                <a:r>
                  <a:rPr kumimoji="1" lang="en-US" altLang="zh-CN" dirty="0"/>
                  <a:t>: constant-depth threshold circuits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Circuit complexity of PRF: </a:t>
                </a:r>
                <a:r>
                  <a:rPr kumimoji="1" lang="en-US" altLang="zh-CN" dirty="0">
                    <a:solidFill>
                      <a:srgbClr val="00B050"/>
                    </a:solidFill>
                  </a:rPr>
                  <a:t>maximum circuit size in the collection</a:t>
                </a: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rgbClr val="00B050"/>
                    </a:solidFill>
                  </a:rPr>
                  <a:t>				    (non-uniform </a:t>
                </a:r>
                <a:r>
                  <a:rPr kumimoji="1" lang="en-US" altLang="zh-CN" dirty="0" err="1">
                    <a:solidFill>
                      <a:srgbClr val="00B050"/>
                    </a:solidFill>
                  </a:rPr>
                  <a:t>w.r.t.</a:t>
                </a:r>
                <a:r>
                  <a:rPr kumimoji="1" lang="en-US" altLang="zh-CN" dirty="0">
                    <a:solidFill>
                      <a:srgbClr val="00B050"/>
                    </a:solidFill>
                  </a:rPr>
                  <a:t> key)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774FB-A43C-D14F-BE9D-C29156A4F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150"/>
                <a:ext cx="10515600" cy="4351338"/>
              </a:xfrm>
              <a:blipFill>
                <a:blip r:embed="rId3"/>
                <a:stretch>
                  <a:fillRect l="-1086" t="-2326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73F079D-FFA1-3A46-82B9-500E3497A982}"/>
              </a:ext>
            </a:extLst>
          </p:cNvPr>
          <p:cNvGrpSpPr/>
          <p:nvPr/>
        </p:nvGrpSpPr>
        <p:grpSpPr>
          <a:xfrm>
            <a:off x="9888722" y="1947632"/>
            <a:ext cx="2101144" cy="2833749"/>
            <a:chOff x="6095999" y="1535587"/>
            <a:chExt cx="2101144" cy="2833749"/>
          </a:xfrm>
        </p:grpSpPr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3018FE41-CC58-5841-84B1-BC916ED05937}"/>
                </a:ext>
              </a:extLst>
            </p:cNvPr>
            <p:cNvGrpSpPr/>
            <p:nvPr/>
          </p:nvGrpSpPr>
          <p:grpSpPr>
            <a:xfrm>
              <a:off x="6353705" y="1811610"/>
              <a:ext cx="471988" cy="369332"/>
              <a:chOff x="3227394" y="1890984"/>
              <a:chExt cx="47198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519A6A13-F1C2-0247-9F68-98BCCD9009C6}"/>
                      </a:ext>
                    </a:extLst>
                  </p:cNvPr>
                  <p:cNvSpPr txBox="1"/>
                  <p:nvPr/>
                </p:nvSpPr>
                <p:spPr>
                  <a:xfrm>
                    <a:off x="3227394" y="1890984"/>
                    <a:ext cx="4719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zh-CN" b="0" dirty="0"/>
                  </a:p>
                </p:txBody>
              </p:sp>
            </mc:Choice>
            <mc:Fallback xmlns="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8391DA82-F35D-3242-8513-043ED803FA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394" y="1890984"/>
                    <a:ext cx="47198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椭圆 3">
                <a:extLst>
                  <a:ext uri="{FF2B5EF4-FFF2-40B4-BE49-F238E27FC236}">
                    <a16:creationId xmlns:a16="http://schemas.microsoft.com/office/drawing/2014/main" id="{7EECE3EF-5C37-A743-AC6E-A19A6FE9BC6B}"/>
                  </a:ext>
                </a:extLst>
              </p:cNvPr>
              <p:cNvSpPr/>
              <p:nvPr/>
            </p:nvSpPr>
            <p:spPr>
              <a:xfrm>
                <a:off x="3282594" y="1928928"/>
                <a:ext cx="331388" cy="33138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17A1EAB-EF56-3247-8CF0-F296CB318AC2}"/>
                </a:ext>
              </a:extLst>
            </p:cNvPr>
            <p:cNvGrpSpPr/>
            <p:nvPr/>
          </p:nvGrpSpPr>
          <p:grpSpPr>
            <a:xfrm>
              <a:off x="6959881" y="1825625"/>
              <a:ext cx="477310" cy="369332"/>
              <a:chOff x="3227394" y="1890984"/>
              <a:chExt cx="47731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A316914F-482F-1E4A-9EE2-A0547E623547}"/>
                      </a:ext>
                    </a:extLst>
                  </p:cNvPr>
                  <p:cNvSpPr txBox="1"/>
                  <p:nvPr/>
                </p:nvSpPr>
                <p:spPr>
                  <a:xfrm>
                    <a:off x="3227394" y="1890984"/>
                    <a:ext cx="477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zh-CN" b="0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78BA0235-6BA6-3042-BF39-A728EADEBF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394" y="1890984"/>
                    <a:ext cx="47731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9A073F-180B-784F-A90B-4439E3E549DB}"/>
                  </a:ext>
                </a:extLst>
              </p:cNvPr>
              <p:cNvSpPr/>
              <p:nvPr/>
            </p:nvSpPr>
            <p:spPr>
              <a:xfrm>
                <a:off x="3282594" y="1928928"/>
                <a:ext cx="331388" cy="33138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A5E9D51-A5CB-D240-809D-2FBD806AA1C2}"/>
                </a:ext>
              </a:extLst>
            </p:cNvPr>
            <p:cNvGrpSpPr/>
            <p:nvPr/>
          </p:nvGrpSpPr>
          <p:grpSpPr>
            <a:xfrm>
              <a:off x="7535234" y="1825625"/>
              <a:ext cx="477310" cy="369332"/>
              <a:chOff x="3227394" y="1890984"/>
              <a:chExt cx="47731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0A734208-43F3-7E42-86D7-714AE57C2F44}"/>
                      </a:ext>
                    </a:extLst>
                  </p:cNvPr>
                  <p:cNvSpPr txBox="1"/>
                  <p:nvPr/>
                </p:nvSpPr>
                <p:spPr>
                  <a:xfrm>
                    <a:off x="3227394" y="1890984"/>
                    <a:ext cx="477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zh-CN" b="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259214E-5EA3-1847-9185-C8603E8CBA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394" y="1890984"/>
                    <a:ext cx="4773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88DB1C5F-CC9E-9841-B310-856904D0FE67}"/>
                  </a:ext>
                </a:extLst>
              </p:cNvPr>
              <p:cNvSpPr/>
              <p:nvPr/>
            </p:nvSpPr>
            <p:spPr>
              <a:xfrm>
                <a:off x="3282594" y="1928928"/>
                <a:ext cx="331388" cy="33138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709D421-7D1B-FE42-8EA8-12919AE5EB6A}"/>
                </a:ext>
              </a:extLst>
            </p:cNvPr>
            <p:cNvGrpSpPr/>
            <p:nvPr/>
          </p:nvGrpSpPr>
          <p:grpSpPr>
            <a:xfrm>
              <a:off x="6372987" y="2610963"/>
              <a:ext cx="385041" cy="369332"/>
              <a:chOff x="3258216" y="1890984"/>
              <a:chExt cx="38504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0B182144-0F28-B644-93A0-BFBF07FDED8F}"/>
                      </a:ext>
                    </a:extLst>
                  </p:cNvPr>
                  <p:cNvSpPr txBox="1"/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kumimoji="1" lang="en-US" altLang="zh-CN" b="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332E4548-29CB-D749-99A3-01F0CAF764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8E2FFF02-3E13-624F-B85D-04086F46C900}"/>
                  </a:ext>
                </a:extLst>
              </p:cNvPr>
              <p:cNvSpPr/>
              <p:nvPr/>
            </p:nvSpPr>
            <p:spPr>
              <a:xfrm>
                <a:off x="3282594" y="1928928"/>
                <a:ext cx="331388" cy="33138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F9B7C34-EE16-E147-8B81-9650EDCA04D9}"/>
                </a:ext>
              </a:extLst>
            </p:cNvPr>
            <p:cNvGrpSpPr/>
            <p:nvPr/>
          </p:nvGrpSpPr>
          <p:grpSpPr>
            <a:xfrm>
              <a:off x="6985568" y="2629935"/>
              <a:ext cx="385041" cy="369332"/>
              <a:chOff x="3258216" y="1890984"/>
              <a:chExt cx="38504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015B26A3-88AA-6242-B94B-3C8D68FBD1D0}"/>
                      </a:ext>
                    </a:extLst>
                  </p:cNvPr>
                  <p:cNvSpPr txBox="1"/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kumimoji="1" lang="en-US" altLang="zh-CN" b="0" dirty="0"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86FC4567-B2FF-F743-ABC3-61BA016F32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6AF4C89A-CF82-3F46-8C0A-332D21CB949B}"/>
                  </a:ext>
                </a:extLst>
              </p:cNvPr>
              <p:cNvSpPr/>
              <p:nvPr/>
            </p:nvSpPr>
            <p:spPr>
              <a:xfrm>
                <a:off x="3282594" y="1928928"/>
                <a:ext cx="331388" cy="33138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CBF792D-C78D-6643-A8FD-2CF10774F308}"/>
                </a:ext>
              </a:extLst>
            </p:cNvPr>
            <p:cNvGrpSpPr/>
            <p:nvPr/>
          </p:nvGrpSpPr>
          <p:grpSpPr>
            <a:xfrm>
              <a:off x="7590434" y="3224036"/>
              <a:ext cx="385041" cy="369332"/>
              <a:chOff x="3258216" y="1890984"/>
              <a:chExt cx="38504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ED44474-E5AA-064A-9E9E-2A85DE0129C2}"/>
                      </a:ext>
                    </a:extLst>
                  </p:cNvPr>
                  <p:cNvSpPr txBox="1"/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kumimoji="1" lang="en-US" altLang="zh-CN" b="0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CB6A1637-5F27-5447-B46E-640EF407E8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BAF511A1-3F2A-0B4F-84F4-62B885B853EE}"/>
                  </a:ext>
                </a:extLst>
              </p:cNvPr>
              <p:cNvSpPr/>
              <p:nvPr/>
            </p:nvSpPr>
            <p:spPr>
              <a:xfrm>
                <a:off x="3282594" y="1928928"/>
                <a:ext cx="331388" cy="33138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1EE9CFC3-0483-3B43-AA8F-D3E2422F851B}"/>
                </a:ext>
              </a:extLst>
            </p:cNvPr>
            <p:cNvCxnSpPr>
              <a:cxnSpLocks/>
              <a:stCxn id="7" idx="4"/>
              <a:endCxn id="16" idx="0"/>
            </p:cNvCxnSpPr>
            <p:nvPr/>
          </p:nvCxnSpPr>
          <p:spPr>
            <a:xfrm flipH="1">
              <a:off x="6563059" y="2180942"/>
              <a:ext cx="11540" cy="467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5">
              <a:extLst>
                <a:ext uri="{FF2B5EF4-FFF2-40B4-BE49-F238E27FC236}">
                  <a16:creationId xmlns:a16="http://schemas.microsoft.com/office/drawing/2014/main" id="{ED00A978-ABF1-264A-82E1-B6BBD5F913B1}"/>
                </a:ext>
              </a:extLst>
            </p:cNvPr>
            <p:cNvCxnSpPr>
              <a:cxnSpLocks/>
              <a:stCxn id="10" idx="3"/>
              <a:endCxn id="16" idx="7"/>
            </p:cNvCxnSpPr>
            <p:nvPr/>
          </p:nvCxnSpPr>
          <p:spPr>
            <a:xfrm flipH="1">
              <a:off x="6680222" y="2146426"/>
              <a:ext cx="383390" cy="551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31">
              <a:extLst>
                <a:ext uri="{FF2B5EF4-FFF2-40B4-BE49-F238E27FC236}">
                  <a16:creationId xmlns:a16="http://schemas.microsoft.com/office/drawing/2014/main" id="{9ED10B1B-E573-234C-9827-6C2C00A05E34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61655" y="2194957"/>
              <a:ext cx="19120" cy="5024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箭头连接符 34">
              <a:extLst>
                <a:ext uri="{FF2B5EF4-FFF2-40B4-BE49-F238E27FC236}">
                  <a16:creationId xmlns:a16="http://schemas.microsoft.com/office/drawing/2014/main" id="{0613AA18-3A04-614B-B264-5239FCFD1F0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6707216" y="2123467"/>
              <a:ext cx="351261" cy="592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箭头连接符 36">
              <a:extLst>
                <a:ext uri="{FF2B5EF4-FFF2-40B4-BE49-F238E27FC236}">
                  <a16:creationId xmlns:a16="http://schemas.microsoft.com/office/drawing/2014/main" id="{6B3233E8-A6C0-0849-A872-D56A1AC86769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7756128" y="2194957"/>
              <a:ext cx="24378" cy="1067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38">
              <a:extLst>
                <a:ext uri="{FF2B5EF4-FFF2-40B4-BE49-F238E27FC236}">
                  <a16:creationId xmlns:a16="http://schemas.microsoft.com/office/drawing/2014/main" id="{EA842FC5-4010-7140-B0FF-157DB1C62597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7304106" y="2946537"/>
              <a:ext cx="359237" cy="36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41">
              <a:extLst>
                <a:ext uri="{FF2B5EF4-FFF2-40B4-BE49-F238E27FC236}">
                  <a16:creationId xmlns:a16="http://schemas.microsoft.com/office/drawing/2014/main" id="{A586AE22-5D68-D446-9F11-AD990CDA8CC2}"/>
                </a:ext>
              </a:extLst>
            </p:cNvPr>
            <p:cNvGrpSpPr/>
            <p:nvPr/>
          </p:nvGrpSpPr>
          <p:grpSpPr>
            <a:xfrm>
              <a:off x="6678571" y="3593368"/>
              <a:ext cx="385041" cy="369332"/>
              <a:chOff x="3258216" y="1890984"/>
              <a:chExt cx="38504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42">
                    <a:extLst>
                      <a:ext uri="{FF2B5EF4-FFF2-40B4-BE49-F238E27FC236}">
                        <a16:creationId xmlns:a16="http://schemas.microsoft.com/office/drawing/2014/main" id="{F37C79D8-F3CA-5E40-9369-2C53BA9D0559}"/>
                      </a:ext>
                    </a:extLst>
                  </p:cNvPr>
                  <p:cNvSpPr txBox="1"/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kumimoji="1" lang="en-US" altLang="zh-CN" b="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A74AAAD1-C577-9649-AC09-6E854C2217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8216" y="1890984"/>
                    <a:ext cx="38504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椭圆 43">
                <a:extLst>
                  <a:ext uri="{FF2B5EF4-FFF2-40B4-BE49-F238E27FC236}">
                    <a16:creationId xmlns:a16="http://schemas.microsoft.com/office/drawing/2014/main" id="{F1CB6E9D-F20B-6346-891D-6E60CC908D63}"/>
                  </a:ext>
                </a:extLst>
              </p:cNvPr>
              <p:cNvSpPr/>
              <p:nvPr/>
            </p:nvSpPr>
            <p:spPr>
              <a:xfrm>
                <a:off x="3282594" y="1928928"/>
                <a:ext cx="331388" cy="33138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cxnSp>
          <p:nvCxnSpPr>
            <p:cNvPr id="32" name="直线箭头连接符 44">
              <a:extLst>
                <a:ext uri="{FF2B5EF4-FFF2-40B4-BE49-F238E27FC236}">
                  <a16:creationId xmlns:a16="http://schemas.microsoft.com/office/drawing/2014/main" id="{19FA42A4-F5BF-0F49-8BD4-FCA8C9A87653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6593719" y="2999267"/>
              <a:ext cx="157761" cy="680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46">
              <a:extLst>
                <a:ext uri="{FF2B5EF4-FFF2-40B4-BE49-F238E27FC236}">
                  <a16:creationId xmlns:a16="http://schemas.microsoft.com/office/drawing/2014/main" id="{8E94753A-9548-5145-8928-D77BE543DDB6}"/>
                </a:ext>
              </a:extLst>
            </p:cNvPr>
            <p:cNvCxnSpPr>
              <a:cxnSpLocks/>
              <a:stCxn id="22" idx="3"/>
              <a:endCxn id="31" idx="7"/>
            </p:cNvCxnSpPr>
            <p:nvPr/>
          </p:nvCxnSpPr>
          <p:spPr>
            <a:xfrm flipH="1">
              <a:off x="6985806" y="3544837"/>
              <a:ext cx="677537" cy="135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49">
              <a:extLst>
                <a:ext uri="{FF2B5EF4-FFF2-40B4-BE49-F238E27FC236}">
                  <a16:creationId xmlns:a16="http://schemas.microsoft.com/office/drawing/2014/main" id="{40254206-A9AF-A04F-BC92-A6E412E783F9}"/>
                </a:ext>
              </a:extLst>
            </p:cNvPr>
            <p:cNvCxnSpPr>
              <a:cxnSpLocks/>
            </p:cNvCxnSpPr>
            <p:nvPr/>
          </p:nvCxnSpPr>
          <p:spPr>
            <a:xfrm>
              <a:off x="6864139" y="3977697"/>
              <a:ext cx="0" cy="391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51">
              <a:extLst>
                <a:ext uri="{FF2B5EF4-FFF2-40B4-BE49-F238E27FC236}">
                  <a16:creationId xmlns:a16="http://schemas.microsoft.com/office/drawing/2014/main" id="{2024E0E2-26BF-F140-A29E-DB4528A086FC}"/>
                </a:ext>
              </a:extLst>
            </p:cNvPr>
            <p:cNvSpPr txBox="1"/>
            <p:nvPr/>
          </p:nvSpPr>
          <p:spPr>
            <a:xfrm>
              <a:off x="6095999" y="1678903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50"/>
                  </a:solidFill>
                </a:rPr>
                <a:t>1</a:t>
              </a:r>
              <a:endParaRPr kumimoji="1"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36" name="文本框 53">
              <a:extLst>
                <a:ext uri="{FF2B5EF4-FFF2-40B4-BE49-F238E27FC236}">
                  <a16:creationId xmlns:a16="http://schemas.microsoft.com/office/drawing/2014/main" id="{1ADC1826-CE75-284C-BE8D-2CB52406E215}"/>
                </a:ext>
              </a:extLst>
            </p:cNvPr>
            <p:cNvSpPr txBox="1"/>
            <p:nvPr/>
          </p:nvSpPr>
          <p:spPr>
            <a:xfrm>
              <a:off x="7856091" y="1649802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50"/>
                  </a:solidFill>
                </a:rPr>
                <a:t>1</a:t>
              </a:r>
              <a:endParaRPr kumimoji="1"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37" name="文本框 54">
              <a:extLst>
                <a:ext uri="{FF2B5EF4-FFF2-40B4-BE49-F238E27FC236}">
                  <a16:creationId xmlns:a16="http://schemas.microsoft.com/office/drawing/2014/main" id="{B58CF47A-7F00-9448-AB53-0FDC3B1F0FD0}"/>
                </a:ext>
              </a:extLst>
            </p:cNvPr>
            <p:cNvSpPr txBox="1"/>
            <p:nvPr/>
          </p:nvSpPr>
          <p:spPr>
            <a:xfrm>
              <a:off x="6095999" y="2580178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50"/>
                  </a:solidFill>
                </a:rPr>
                <a:t>0</a:t>
              </a:r>
              <a:endParaRPr kumimoji="1"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38" name="文本框 55">
              <a:extLst>
                <a:ext uri="{FF2B5EF4-FFF2-40B4-BE49-F238E27FC236}">
                  <a16:creationId xmlns:a16="http://schemas.microsoft.com/office/drawing/2014/main" id="{470E3804-0C9C-F84C-9CA4-A4A482D11B9F}"/>
                </a:ext>
              </a:extLst>
            </p:cNvPr>
            <p:cNvSpPr txBox="1"/>
            <p:nvPr/>
          </p:nvSpPr>
          <p:spPr>
            <a:xfrm>
              <a:off x="7277528" y="2553164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50"/>
                  </a:solidFill>
                </a:rPr>
                <a:t>1</a:t>
              </a:r>
              <a:endParaRPr kumimoji="1"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39" name="文本框 56">
              <a:extLst>
                <a:ext uri="{FF2B5EF4-FFF2-40B4-BE49-F238E27FC236}">
                  <a16:creationId xmlns:a16="http://schemas.microsoft.com/office/drawing/2014/main" id="{61B12BF5-24E1-1343-878B-2387FB658F1F}"/>
                </a:ext>
              </a:extLst>
            </p:cNvPr>
            <p:cNvSpPr txBox="1"/>
            <p:nvPr/>
          </p:nvSpPr>
          <p:spPr>
            <a:xfrm>
              <a:off x="7884237" y="3243008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50"/>
                  </a:solidFill>
                </a:rPr>
                <a:t>1</a:t>
              </a:r>
              <a:endParaRPr kumimoji="1"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40" name="文本框 57">
              <a:extLst>
                <a:ext uri="{FF2B5EF4-FFF2-40B4-BE49-F238E27FC236}">
                  <a16:creationId xmlns:a16="http://schemas.microsoft.com/office/drawing/2014/main" id="{98888438-D51B-0544-8CA8-F223B02EA35B}"/>
                </a:ext>
              </a:extLst>
            </p:cNvPr>
            <p:cNvSpPr txBox="1"/>
            <p:nvPr/>
          </p:nvSpPr>
          <p:spPr>
            <a:xfrm>
              <a:off x="6479692" y="3717787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50"/>
                  </a:solidFill>
                </a:rPr>
                <a:t>1</a:t>
              </a:r>
              <a:endParaRPr kumimoji="1"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41" name="文本框 52">
              <a:extLst>
                <a:ext uri="{FF2B5EF4-FFF2-40B4-BE49-F238E27FC236}">
                  <a16:creationId xmlns:a16="http://schemas.microsoft.com/office/drawing/2014/main" id="{D5A0DC34-AA7F-DD4A-96AA-69291A50B68E}"/>
                </a:ext>
              </a:extLst>
            </p:cNvPr>
            <p:cNvSpPr txBox="1"/>
            <p:nvPr/>
          </p:nvSpPr>
          <p:spPr>
            <a:xfrm>
              <a:off x="6856425" y="1535587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B050"/>
                  </a:solidFill>
                </a:rPr>
                <a:t>0</a:t>
              </a:r>
              <a:endParaRPr kumimoji="1" lang="zh-CN" altLang="en-US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71F6B2A2-C01E-D549-A2C8-A08A9A5A417E}"/>
                  </a:ext>
                </a:extLst>
              </p:cNvPr>
              <p:cNvSpPr/>
              <p:nvPr/>
            </p:nvSpPr>
            <p:spPr>
              <a:xfrm>
                <a:off x="3858372" y="300511"/>
                <a:ext cx="7080922" cy="1424318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CN" sz="2000" dirty="0">
                    <a:solidFill>
                      <a:srgbClr val="00B050"/>
                    </a:solidFill>
                  </a:rPr>
                  <a:t>Psedurandom function</a:t>
                </a:r>
                <a:r>
                  <a:rPr lang="en-CN" sz="2000" dirty="0"/>
                  <a:t>: A family of function collections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CN" sz="2000" dirty="0"/>
                  <a:t>, where for any p.p.t. adversary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N" sz="2000" dirty="0"/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71F6B2A2-C01E-D549-A2C8-A08A9A5A4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72" y="300511"/>
                <a:ext cx="7080922" cy="142431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6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3676-3551-7303-8C2F-0568F6E7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previously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0AFBCC-50D7-E319-D889-33D3B768D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2090"/>
                <a:ext cx="10515600" cy="3739151"/>
              </a:xfrm>
            </p:spPr>
            <p:txBody>
              <a:bodyPr>
                <a:normAutofit/>
              </a:bodyPr>
              <a:lstStyle/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[Ishai, </a:t>
                </a:r>
                <a:r>
                  <a:rPr lang="tr-TR" dirty="0" err="1">
                    <a:solidFill>
                      <a:schemeClr val="bg1">
                        <a:lumMod val="50000"/>
                      </a:schemeClr>
                    </a:solidFill>
                  </a:rPr>
                  <a:t>Kushilevitz</a:t>
                </a:r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tr-TR" dirty="0" err="1">
                    <a:solidFill>
                      <a:schemeClr val="bg1">
                        <a:lumMod val="50000"/>
                      </a:schemeClr>
                    </a:solidFill>
                  </a:rPr>
                  <a:t>Ostrovsky</a:t>
                </a:r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tr-TR" dirty="0" err="1">
                    <a:solidFill>
                      <a:schemeClr val="bg1">
                        <a:lumMod val="50000"/>
                      </a:schemeClr>
                    </a:solidFill>
                  </a:rPr>
                  <a:t>Sahai</a:t>
                </a:r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 ’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08]</a:t>
                </a:r>
              </a:p>
              <a:p>
                <a:pPr marL="0" indent="0" algn="ctr">
                  <a:buNone/>
                </a:pPr>
                <a:r>
                  <a:rPr lang="en-CN" dirty="0">
                    <a:solidFill>
                      <a:schemeClr val="tx1"/>
                    </a:solidFill>
                  </a:rPr>
                  <a:t>PRFs exist  </a:t>
                </a:r>
                <a14:m>
                  <m:oMath xmlns:m="http://schemas.openxmlformats.org/officeDocument/2006/math">
                    <m:r>
                      <a:rPr lang="en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PRFs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size</a:t>
                </a:r>
              </a:p>
              <a:p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[Naor, Reingold, Rosen ’00; Naor, Reingold ’04; </a:t>
                </a:r>
                <a:r>
                  <a:rPr lang="tr-TR" dirty="0" err="1">
                    <a:solidFill>
                      <a:schemeClr val="bg1">
                        <a:lumMod val="50000"/>
                      </a:schemeClr>
                    </a:solidFill>
                  </a:rPr>
                  <a:t>Banerjee</a:t>
                </a:r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tr-TR" dirty="0" err="1">
                    <a:solidFill>
                      <a:schemeClr val="bg1">
                        <a:lumMod val="50000"/>
                      </a:schemeClr>
                    </a:solidFill>
                  </a:rPr>
                  <a:t>Peikert</a:t>
                </a:r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tr-TR" dirty="0" err="1">
                    <a:solidFill>
                      <a:schemeClr val="bg1">
                        <a:lumMod val="50000"/>
                      </a:schemeClr>
                    </a:solidFill>
                  </a:rPr>
                  <a:t>Rosen</a:t>
                </a:r>
                <a:r>
                  <a:rPr lang="tr-TR" dirty="0">
                    <a:solidFill>
                      <a:schemeClr val="bg1">
                        <a:lumMod val="50000"/>
                      </a:schemeClr>
                    </a:solidFill>
                  </a:rPr>
                  <a:t> ’12;</a:t>
                </a:r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 Viola ’15] </a:t>
                </a:r>
              </a:p>
              <a:p>
                <a:pPr marL="0" indent="0" algn="ctr">
                  <a:buNone/>
                </a:pPr>
                <a:r>
                  <a:rPr lang="en-CN" dirty="0"/>
                  <a:t>Standard assumptions  </a:t>
                </a:r>
                <a14:m>
                  <m:oMath xmlns:m="http://schemas.openxmlformats.org/officeDocument/2006/math">
                    <m:r>
                      <a:rPr lang="en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PRFs in poly-size TC</a:t>
                </a:r>
                <a:r>
                  <a:rPr lang="en-US" baseline="30000" dirty="0"/>
                  <a:t>0</a:t>
                </a:r>
                <a:r>
                  <a:rPr lang="en-US" dirty="0"/>
                  <a:t> and even AC</a:t>
                </a:r>
                <a:r>
                  <a:rPr lang="en-US" baseline="30000" dirty="0"/>
                  <a:t>0</a:t>
                </a:r>
                <a:r>
                  <a:rPr lang="en-US" dirty="0"/>
                  <a:t>[2]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[Miles, Viola ’15]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CN" dirty="0"/>
                  <a:t>Heuristics  </a:t>
                </a: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TC</a:t>
                </a:r>
                <a:r>
                  <a:rPr lang="en-US" baseline="30000" dirty="0"/>
                  <a:t>0</a:t>
                </a:r>
                <a:r>
                  <a:rPr lang="en-US" dirty="0"/>
                  <a:t>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CN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0AFBCC-50D7-E319-D889-33D3B768D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2090"/>
                <a:ext cx="10515600" cy="3739151"/>
              </a:xfrm>
              <a:blipFill>
                <a:blip r:embed="rId3"/>
                <a:stretch>
                  <a:fillRect l="-1086" t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CDB1FF-9DD1-8597-750F-47F3AD1C4A03}"/>
              </a:ext>
            </a:extLst>
          </p:cNvPr>
          <p:cNvSpPr txBox="1"/>
          <p:nvPr/>
        </p:nvSpPr>
        <p:spPr>
          <a:xfrm>
            <a:off x="1206632" y="5451033"/>
            <a:ext cx="9260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Lower bounds?   😅</a:t>
            </a:r>
          </a:p>
          <a:p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 err="1">
                <a:solidFill>
                  <a:srgbClr val="C00000"/>
                </a:solidFill>
              </a:rPr>
              <a:t>Razborov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Rudich</a:t>
            </a:r>
            <a:r>
              <a:rPr lang="en-US" sz="2800" dirty="0">
                <a:solidFill>
                  <a:srgbClr val="C00000"/>
                </a:solidFill>
              </a:rPr>
              <a:t> ’97] No PRFs of quasi-poly security in AC</a:t>
            </a:r>
            <a:r>
              <a:rPr lang="en-US" sz="2800" baseline="30000" dirty="0">
                <a:solidFill>
                  <a:srgbClr val="C00000"/>
                </a:solidFill>
              </a:rPr>
              <a:t>0</a:t>
            </a:r>
            <a:r>
              <a:rPr lang="en-US" sz="2800" dirty="0">
                <a:solidFill>
                  <a:srgbClr val="C00000"/>
                </a:solidFill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25194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1037-3C41-1342-B35C-4525446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89793" y="1878393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348753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24522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1860176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sz="2000" dirty="0"/>
                            <a:t> 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circuits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circuits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/>
                            <a:t> size AND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/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/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/>
                            <a:t> for some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89793" y="1878393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348753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24522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1860176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4074" t="-6452" r="-546296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circuits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circuits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4074" t="-58929" r="-546296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0108" t="-58929" r="-21720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67843" t="-58929" r="-58431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464626" t="-58929" r="-1361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4533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4074" t="-247222" r="-546296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0108" t="-247222" r="-21720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67843" t="-247222" r="-58431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464626" t="-247222" r="-1361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CA426A6-5AFD-B14D-8AFD-332AC5B4F1D0}"/>
              </a:ext>
            </a:extLst>
          </p:cNvPr>
          <p:cNvGrpSpPr/>
          <p:nvPr/>
        </p:nvGrpSpPr>
        <p:grpSpPr>
          <a:xfrm>
            <a:off x="3281663" y="867282"/>
            <a:ext cx="7053939" cy="897746"/>
            <a:chOff x="3119717" y="1719948"/>
            <a:chExt cx="7053939" cy="8977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DA279F-B115-CE4A-8256-97BC49F65222}"/>
                </a:ext>
              </a:extLst>
            </p:cNvPr>
            <p:cNvSpPr txBox="1"/>
            <p:nvPr/>
          </p:nvSpPr>
          <p:spPr>
            <a:xfrm>
              <a:off x="3119717" y="1749208"/>
              <a:ext cx="2264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err="1">
                  <a:solidFill>
                    <a:srgbClr val="00B0F0"/>
                  </a:solidFill>
                </a:rPr>
                <a:t>Number</a:t>
              </a:r>
              <a:r>
                <a:rPr lang="tr-TR" sz="2400" dirty="0">
                  <a:solidFill>
                    <a:srgbClr val="00B0F0"/>
                  </a:solidFill>
                </a:rPr>
                <a:t> of </a:t>
              </a:r>
              <a:r>
                <a:rPr lang="tr-TR" sz="2400" dirty="0" err="1">
                  <a:solidFill>
                    <a:srgbClr val="00B0F0"/>
                  </a:solidFill>
                </a:rPr>
                <a:t>gates</a:t>
              </a:r>
              <a:endParaRPr lang="en-CN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2969673-39F1-5742-820D-D5F62AF052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0730" y="2210873"/>
              <a:ext cx="484094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F38A68-B386-7445-B1B7-93417E95F84E}"/>
                </a:ext>
              </a:extLst>
            </p:cNvPr>
            <p:cNvCxnSpPr>
              <a:cxnSpLocks/>
            </p:cNvCxnSpPr>
            <p:nvPr/>
          </p:nvCxnSpPr>
          <p:spPr>
            <a:xfrm>
              <a:off x="4428566" y="2210873"/>
              <a:ext cx="484093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CE0BD-7016-3B4C-BE61-1E3F07D01FA7}"/>
                </a:ext>
              </a:extLst>
            </p:cNvPr>
            <p:cNvSpPr txBox="1"/>
            <p:nvPr/>
          </p:nvSpPr>
          <p:spPr>
            <a:xfrm>
              <a:off x="7897905" y="1719948"/>
              <a:ext cx="2275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err="1">
                  <a:solidFill>
                    <a:srgbClr val="00B0F0"/>
                  </a:solidFill>
                </a:rPr>
                <a:t>Number</a:t>
              </a:r>
              <a:r>
                <a:rPr lang="tr-TR" sz="2400" dirty="0">
                  <a:solidFill>
                    <a:srgbClr val="00B0F0"/>
                  </a:solidFill>
                </a:rPr>
                <a:t> of </a:t>
              </a:r>
              <a:r>
                <a:rPr lang="tr-TR" sz="2400" dirty="0" err="1">
                  <a:solidFill>
                    <a:srgbClr val="00B0F0"/>
                  </a:solidFill>
                </a:rPr>
                <a:t>wires</a:t>
              </a:r>
              <a:endParaRPr lang="en-CN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1CE2BB4-7910-9D4D-951C-9C76AD604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9272" y="2181613"/>
              <a:ext cx="484094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0EDE11-0CDA-4747-984C-AB20C5264180}"/>
                </a:ext>
              </a:extLst>
            </p:cNvPr>
            <p:cNvCxnSpPr>
              <a:cxnSpLocks/>
            </p:cNvCxnSpPr>
            <p:nvPr/>
          </p:nvCxnSpPr>
          <p:spPr>
            <a:xfrm>
              <a:off x="9502589" y="2202320"/>
              <a:ext cx="484093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57D2F8D-67FB-E14B-88C8-654B7A4FC804}"/>
              </a:ext>
            </a:extLst>
          </p:cNvPr>
          <p:cNvSpPr txBox="1"/>
          <p:nvPr/>
        </p:nvSpPr>
        <p:spPr>
          <a:xfrm>
            <a:off x="1075465" y="3669609"/>
            <a:ext cx="866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rgbClr val="00B0F0"/>
                </a:solidFill>
              </a:rPr>
              <a:t>Assumption: corresponding PRFs exist (as weak as we can)</a:t>
            </a:r>
          </a:p>
        </p:txBody>
      </p:sp>
      <p:sp>
        <p:nvSpPr>
          <p:cNvPr id="21" name="Curved Left Arrow 20">
            <a:extLst>
              <a:ext uri="{FF2B5EF4-FFF2-40B4-BE49-F238E27FC236}">
                <a16:creationId xmlns:a16="http://schemas.microsoft.com/office/drawing/2014/main" id="{89183851-78EF-EE45-AA77-4FD66BD50FC5}"/>
              </a:ext>
            </a:extLst>
          </p:cNvPr>
          <p:cNvSpPr/>
          <p:nvPr/>
        </p:nvSpPr>
        <p:spPr>
          <a:xfrm rot="10800000">
            <a:off x="583288" y="2467535"/>
            <a:ext cx="493058" cy="15506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093993-9DE1-D047-A084-4D6C8B081589}"/>
              </a:ext>
            </a:extLst>
          </p:cNvPr>
          <p:cNvSpPr txBox="1"/>
          <p:nvPr/>
        </p:nvSpPr>
        <p:spPr>
          <a:xfrm>
            <a:off x="1089793" y="4311490"/>
            <a:ext cx="491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rgbClr val="FF0000"/>
                </a:solidFill>
              </a:rPr>
              <a:t>Security: against p.p.t. adversary</a:t>
            </a:r>
          </a:p>
        </p:txBody>
      </p:sp>
    </p:spTree>
    <p:extLst>
      <p:ext uri="{BB962C8B-B14F-4D97-AF65-F5344CB8AC3E}">
        <p14:creationId xmlns:p14="http://schemas.microsoft.com/office/powerpoint/2010/main" val="315714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1037-3C41-1342-B35C-4525446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5279179"/>
                  </p:ext>
                </p:extLst>
              </p:nvPr>
            </p:nvGraphicFramePr>
            <p:xfrm>
              <a:off x="1089793" y="1878393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348753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24522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1860176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sz="2000" dirty="0"/>
                            <a:t> 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circuits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circuits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/>
                            <a:t> size AND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/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/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/>
                            <a:t> for some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5279179"/>
                  </p:ext>
                </p:extLst>
              </p:nvPr>
            </p:nvGraphicFramePr>
            <p:xfrm>
              <a:off x="1089793" y="1878393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348753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24522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1860176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4074" t="-6452" r="-546296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circuits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circuits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4074" t="-58929" r="-546296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0108" t="-58929" r="-21720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67843" t="-58929" r="-58431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464626" t="-58929" r="-1361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4533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4074" t="-247222" r="-546296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0108" t="-247222" r="-21720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67843" t="-247222" r="-58431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464626" t="-247222" r="-1361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CA426A6-5AFD-B14D-8AFD-332AC5B4F1D0}"/>
              </a:ext>
            </a:extLst>
          </p:cNvPr>
          <p:cNvGrpSpPr/>
          <p:nvPr/>
        </p:nvGrpSpPr>
        <p:grpSpPr>
          <a:xfrm>
            <a:off x="3281663" y="867282"/>
            <a:ext cx="7053939" cy="897746"/>
            <a:chOff x="3119717" y="1719948"/>
            <a:chExt cx="7053939" cy="8977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DA279F-B115-CE4A-8256-97BC49F65222}"/>
                </a:ext>
              </a:extLst>
            </p:cNvPr>
            <p:cNvSpPr txBox="1"/>
            <p:nvPr/>
          </p:nvSpPr>
          <p:spPr>
            <a:xfrm>
              <a:off x="3119717" y="1749208"/>
              <a:ext cx="2264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err="1">
                  <a:solidFill>
                    <a:srgbClr val="00B0F0"/>
                  </a:solidFill>
                </a:rPr>
                <a:t>Number</a:t>
              </a:r>
              <a:r>
                <a:rPr lang="tr-TR" sz="2400" dirty="0">
                  <a:solidFill>
                    <a:srgbClr val="00B0F0"/>
                  </a:solidFill>
                </a:rPr>
                <a:t> of </a:t>
              </a:r>
              <a:r>
                <a:rPr lang="tr-TR" sz="2400" dirty="0" err="1">
                  <a:solidFill>
                    <a:srgbClr val="00B0F0"/>
                  </a:solidFill>
                </a:rPr>
                <a:t>gates</a:t>
              </a:r>
              <a:endParaRPr lang="en-CN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2969673-39F1-5742-820D-D5F62AF052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0730" y="2210873"/>
              <a:ext cx="484094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F38A68-B386-7445-B1B7-93417E95F84E}"/>
                </a:ext>
              </a:extLst>
            </p:cNvPr>
            <p:cNvCxnSpPr>
              <a:cxnSpLocks/>
            </p:cNvCxnSpPr>
            <p:nvPr/>
          </p:nvCxnSpPr>
          <p:spPr>
            <a:xfrm>
              <a:off x="4428566" y="2210873"/>
              <a:ext cx="484093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CE0BD-7016-3B4C-BE61-1E3F07D01FA7}"/>
                </a:ext>
              </a:extLst>
            </p:cNvPr>
            <p:cNvSpPr txBox="1"/>
            <p:nvPr/>
          </p:nvSpPr>
          <p:spPr>
            <a:xfrm>
              <a:off x="7897905" y="1719948"/>
              <a:ext cx="2275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 err="1">
                  <a:solidFill>
                    <a:srgbClr val="00B0F0"/>
                  </a:solidFill>
                </a:rPr>
                <a:t>Number</a:t>
              </a:r>
              <a:r>
                <a:rPr lang="tr-TR" sz="2400" dirty="0">
                  <a:solidFill>
                    <a:srgbClr val="00B0F0"/>
                  </a:solidFill>
                </a:rPr>
                <a:t> of </a:t>
              </a:r>
              <a:r>
                <a:rPr lang="tr-TR" sz="2400" dirty="0" err="1">
                  <a:solidFill>
                    <a:srgbClr val="00B0F0"/>
                  </a:solidFill>
                </a:rPr>
                <a:t>wires</a:t>
              </a:r>
              <a:endParaRPr lang="en-CN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1CE2BB4-7910-9D4D-951C-9C76AD604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9272" y="2181613"/>
              <a:ext cx="484094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0EDE11-0CDA-4747-984C-AB20C5264180}"/>
                </a:ext>
              </a:extLst>
            </p:cNvPr>
            <p:cNvCxnSpPr>
              <a:cxnSpLocks/>
            </p:cNvCxnSpPr>
            <p:nvPr/>
          </p:nvCxnSpPr>
          <p:spPr>
            <a:xfrm>
              <a:off x="9502589" y="2202320"/>
              <a:ext cx="484093" cy="406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57D2F8D-67FB-E14B-88C8-654B7A4FC804}"/>
              </a:ext>
            </a:extLst>
          </p:cNvPr>
          <p:cNvSpPr txBox="1"/>
          <p:nvPr/>
        </p:nvSpPr>
        <p:spPr>
          <a:xfrm>
            <a:off x="1075465" y="3669609"/>
            <a:ext cx="866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rgbClr val="00B0F0"/>
                </a:solidFill>
              </a:rPr>
              <a:t>Assumption: corresponding PRFs exist (as weak as we can)</a:t>
            </a:r>
          </a:p>
        </p:txBody>
      </p:sp>
      <p:sp>
        <p:nvSpPr>
          <p:cNvPr id="21" name="Curved Left Arrow 20">
            <a:extLst>
              <a:ext uri="{FF2B5EF4-FFF2-40B4-BE49-F238E27FC236}">
                <a16:creationId xmlns:a16="http://schemas.microsoft.com/office/drawing/2014/main" id="{89183851-78EF-EE45-AA77-4FD66BD50FC5}"/>
              </a:ext>
            </a:extLst>
          </p:cNvPr>
          <p:cNvSpPr/>
          <p:nvPr/>
        </p:nvSpPr>
        <p:spPr>
          <a:xfrm rot="10800000">
            <a:off x="583288" y="2467535"/>
            <a:ext cx="493058" cy="15506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33CAF29-EB0A-3FDF-D093-9B44DE6A580B}"/>
                  </a:ext>
                </a:extLst>
              </p:cNvPr>
              <p:cNvSpPr/>
              <p:nvPr/>
            </p:nvSpPr>
            <p:spPr>
              <a:xfrm>
                <a:off x="579969" y="5865275"/>
                <a:ext cx="11025424" cy="612949"/>
              </a:xfrm>
              <a:prstGeom prst="roundRect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Takeaway: as long as PRFs exist, they can be constructed by EXACTLY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size circuits</a:t>
                </a:r>
                <a:endParaRPr lang="en-CN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33CAF29-EB0A-3FDF-D093-9B44DE6A5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69" y="5865275"/>
                <a:ext cx="11025424" cy="612949"/>
              </a:xfrm>
              <a:prstGeom prst="roundRect">
                <a:avLst/>
              </a:prstGeom>
              <a:blipFill>
                <a:blip r:embed="rId4"/>
                <a:stretch>
                  <a:fillRect b="-784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8205038-CCF2-6238-8147-70FB3AC6C95E}"/>
              </a:ext>
            </a:extLst>
          </p:cNvPr>
          <p:cNvSpPr txBox="1"/>
          <p:nvPr/>
        </p:nvSpPr>
        <p:spPr>
          <a:xfrm>
            <a:off x="620205" y="4527925"/>
            <a:ext cx="4046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🙁</a:t>
            </a:r>
            <a:endParaRPr lang="en-US" sz="2400" dirty="0"/>
          </a:p>
          <a:p>
            <a:pPr algn="ctr"/>
            <a:r>
              <a:rPr lang="en-US" sz="2400" dirty="0"/>
              <a:t>Uniformity </a:t>
            </a:r>
            <a:r>
              <a:rPr lang="en-US" sz="2400" dirty="0" err="1"/>
              <a:t>w.r.t.</a:t>
            </a:r>
            <a:r>
              <a:rPr lang="en-US" sz="2400" dirty="0"/>
              <a:t> key &amp;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DF3BDD-022D-86DD-BD35-E135AD9DD58F}"/>
                  </a:ext>
                </a:extLst>
              </p:cNvPr>
              <p:cNvSpPr txBox="1"/>
              <p:nvPr/>
            </p:nvSpPr>
            <p:spPr>
              <a:xfrm>
                <a:off x="5247242" y="4523611"/>
                <a:ext cx="638540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🙂</a:t>
                </a:r>
              </a:p>
              <a:p>
                <a:pPr algn="ctr"/>
                <a:r>
                  <a:rPr lang="en-US" sz="2400" dirty="0"/>
                  <a:t>Super efficiency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/>
                  <a:t> tight upper and lower bounds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DF3BDD-022D-86DD-BD35-E135AD9DD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242" y="4523611"/>
                <a:ext cx="6385402" cy="954107"/>
              </a:xfrm>
              <a:prstGeom prst="rect">
                <a:avLst/>
              </a:prstGeom>
              <a:blipFill>
                <a:blip r:embed="rId5"/>
                <a:stretch>
                  <a:fillRect l="-994" t="-9211" r="-119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1D0A314-3B6C-BE4B-A9F8-CE0B774DCA02}"/>
              </a:ext>
            </a:extLst>
          </p:cNvPr>
          <p:cNvGrpSpPr/>
          <p:nvPr/>
        </p:nvGrpSpPr>
        <p:grpSpPr>
          <a:xfrm>
            <a:off x="2293643" y="5841452"/>
            <a:ext cx="191510" cy="461665"/>
            <a:chOff x="1275386" y="4046350"/>
            <a:chExt cx="2211885" cy="4616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D391D2-BD17-DC40-9FD4-BC1558338391}"/>
                </a:ext>
              </a:extLst>
            </p:cNvPr>
            <p:cNvSpPr/>
            <p:nvPr/>
          </p:nvSpPr>
          <p:spPr>
            <a:xfrm>
              <a:off x="1353670" y="4096871"/>
              <a:ext cx="2133601" cy="38548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3DB966D-A318-FC44-BC16-E2761F9FDF72}"/>
                    </a:ext>
                  </a:extLst>
                </p:cNvPr>
                <p:cNvSpPr txBox="1"/>
                <p:nvPr/>
              </p:nvSpPr>
              <p:spPr>
                <a:xfrm>
                  <a:off x="1275386" y="4046350"/>
                  <a:ext cx="430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3DB966D-A318-FC44-BC16-E2761F9FD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386" y="4046350"/>
                  <a:ext cx="43037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75000" r="-500000" b="-789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813C2-5B0F-D847-A35E-07F87E5EE7AE}"/>
              </a:ext>
            </a:extLst>
          </p:cNvPr>
          <p:cNvGrpSpPr/>
          <p:nvPr/>
        </p:nvGrpSpPr>
        <p:grpSpPr>
          <a:xfrm>
            <a:off x="1891554" y="4906609"/>
            <a:ext cx="1021976" cy="248097"/>
            <a:chOff x="1353670" y="4055315"/>
            <a:chExt cx="2133601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9F802D-2822-DF42-A038-E3762FAD7C78}"/>
                </a:ext>
              </a:extLst>
            </p:cNvPr>
            <p:cNvSpPr/>
            <p:nvPr/>
          </p:nvSpPr>
          <p:spPr>
            <a:xfrm>
              <a:off x="1353670" y="4096871"/>
              <a:ext cx="2133601" cy="38548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D8C637-CCB3-FD49-B645-E54208C68CA6}"/>
                </a:ext>
              </a:extLst>
            </p:cNvPr>
            <p:cNvSpPr txBox="1"/>
            <p:nvPr/>
          </p:nvSpPr>
          <p:spPr>
            <a:xfrm>
              <a:off x="2207270" y="4055315"/>
              <a:ext cx="38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CN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10642-E9CD-FE4E-B904-E7485DE90B18}"/>
              </a:ext>
            </a:extLst>
          </p:cNvPr>
          <p:cNvGrpSpPr/>
          <p:nvPr/>
        </p:nvGrpSpPr>
        <p:grpSpPr>
          <a:xfrm>
            <a:off x="1335741" y="3759479"/>
            <a:ext cx="2133601" cy="461665"/>
            <a:chOff x="1353670" y="4055315"/>
            <a:chExt cx="2133601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6CE1AA-11B6-EB4F-957C-A1E4BEBE6B5E}"/>
                </a:ext>
              </a:extLst>
            </p:cNvPr>
            <p:cNvSpPr/>
            <p:nvPr/>
          </p:nvSpPr>
          <p:spPr>
            <a:xfrm>
              <a:off x="1353670" y="4096871"/>
              <a:ext cx="2133601" cy="38548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DE7FBFD-D1E1-8D48-B28F-0A3E50147B7A}"/>
                    </a:ext>
                  </a:extLst>
                </p:cNvPr>
                <p:cNvSpPr txBox="1"/>
                <p:nvPr/>
              </p:nvSpPr>
              <p:spPr>
                <a:xfrm>
                  <a:off x="2207270" y="4055315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DE7FBFD-D1E1-8D48-B28F-0A3E50147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270" y="4055315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841037-3C41-1342-B35C-4525446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34"/>
            <a:ext cx="10515600" cy="1325563"/>
          </a:xfrm>
        </p:spPr>
        <p:txBody>
          <a:bodyPr/>
          <a:lstStyle/>
          <a:p>
            <a:r>
              <a:rPr lang="en-CN" dirty="0"/>
              <a:t>Upper bounds: domain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8091061"/>
                  </p:ext>
                </p:extLst>
              </p:nvPr>
            </p:nvGraphicFramePr>
            <p:xfrm>
              <a:off x="838200" y="1384495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05696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111189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CN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sz="2000" dirty="0"/>
                            <a:t>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size AND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wires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/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/>
                            <a:t> for some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CN" sz="2000" dirty="0"/>
                            <a:t> wires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8091061"/>
                  </p:ext>
                </p:extLst>
              </p:nvPr>
            </p:nvGraphicFramePr>
            <p:xfrm>
              <a:off x="838200" y="1384495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05696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111189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CN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22018" t="-9677" r="-541284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22018" t="-60714" r="-54128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34444" t="-60714" r="-227778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75104" t="-60714" r="-7012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99398" t="-60714" r="-1807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453327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22018" t="-250000" r="-54128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34444" t="-250000" r="-227778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75104" t="-250000" r="-7012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99398" t="-250000" r="-1807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469F60-CCCC-A247-A75A-E55C72C668D2}"/>
                  </a:ext>
                </a:extLst>
              </p:cNvPr>
              <p:cNvSpPr txBox="1"/>
              <p:nvPr/>
            </p:nvSpPr>
            <p:spPr>
              <a:xfrm>
                <a:off x="1004047" y="3079710"/>
                <a:ext cx="83653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400" dirty="0"/>
                  <a:t>Levin’s trick: </a:t>
                </a:r>
                <a14:m>
                  <m:oMath xmlns:m="http://schemas.openxmlformats.org/officeDocument/2006/math"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N" sz="2400" dirty="0"/>
                  <a:t> is PRF, </a:t>
                </a:r>
                <a14:m>
                  <m:oMath xmlns:m="http://schemas.openxmlformats.org/officeDocument/2006/math"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CN" sz="2400" dirty="0"/>
                  <a:t> is (almost) universal hash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N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CN" sz="2400" dirty="0"/>
                  <a:t> is PRF</a:t>
                </a:r>
              </a:p>
              <a:p>
                <a:endParaRPr lang="en-C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469F60-CCCC-A247-A75A-E55C72C66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47" y="3079710"/>
                <a:ext cx="8365367" cy="830997"/>
              </a:xfrm>
              <a:prstGeom prst="rect">
                <a:avLst/>
              </a:prstGeom>
              <a:blipFill>
                <a:blip r:embed="rId6"/>
                <a:stretch>
                  <a:fillRect l="-1214" t="-4478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E3132C3-90A8-5049-8149-183EAFC959C8}"/>
              </a:ext>
            </a:extLst>
          </p:cNvPr>
          <p:cNvGrpSpPr/>
          <p:nvPr/>
        </p:nvGrpSpPr>
        <p:grpSpPr>
          <a:xfrm>
            <a:off x="1335742" y="4187727"/>
            <a:ext cx="2133600" cy="754742"/>
            <a:chOff x="1353671" y="4214620"/>
            <a:chExt cx="2133600" cy="830997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95E624B6-9C3A-3248-85CC-6CEBACC0DB0E}"/>
                </a:ext>
              </a:extLst>
            </p:cNvPr>
            <p:cNvSpPr/>
            <p:nvPr/>
          </p:nvSpPr>
          <p:spPr>
            <a:xfrm rot="10800000">
              <a:off x="1353671" y="4214620"/>
              <a:ext cx="2133600" cy="830997"/>
            </a:xfrm>
            <a:prstGeom prst="trapezoid">
              <a:avLst>
                <a:gd name="adj" fmla="val 73889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8B5127-F2FB-B143-9344-C7C12D3ABEC5}"/>
                    </a:ext>
                  </a:extLst>
                </p:cNvPr>
                <p:cNvSpPr txBox="1"/>
                <p:nvPr/>
              </p:nvSpPr>
              <p:spPr>
                <a:xfrm>
                  <a:off x="2112724" y="4368508"/>
                  <a:ext cx="6154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CN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8B5127-F2FB-B143-9344-C7C12D3AB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724" y="4368508"/>
                  <a:ext cx="615490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69275-0362-2A4F-ACB7-EBBE3E50A20E}"/>
              </a:ext>
            </a:extLst>
          </p:cNvPr>
          <p:cNvGrpSpPr/>
          <p:nvPr/>
        </p:nvGrpSpPr>
        <p:grpSpPr>
          <a:xfrm>
            <a:off x="1891554" y="5136098"/>
            <a:ext cx="1021976" cy="754742"/>
            <a:chOff x="1353671" y="4214620"/>
            <a:chExt cx="2133600" cy="830997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DB1583B0-A3F4-2F43-AF30-6BE1C8D2861F}"/>
                </a:ext>
              </a:extLst>
            </p:cNvPr>
            <p:cNvSpPr/>
            <p:nvPr/>
          </p:nvSpPr>
          <p:spPr>
            <a:xfrm rot="10800000">
              <a:off x="1353671" y="4214620"/>
              <a:ext cx="2133600" cy="830997"/>
            </a:xfrm>
            <a:prstGeom prst="trapezoid">
              <a:avLst>
                <a:gd name="adj" fmla="val 55826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02451E-F11F-AA4D-8ED5-21D16EC77F3E}"/>
                    </a:ext>
                  </a:extLst>
                </p:cNvPr>
                <p:cNvSpPr txBox="1"/>
                <p:nvPr/>
              </p:nvSpPr>
              <p:spPr>
                <a:xfrm>
                  <a:off x="1899526" y="4324507"/>
                  <a:ext cx="1107598" cy="576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02451E-F11F-AA4D-8ED5-21D16EC77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526" y="4324507"/>
                  <a:ext cx="1107598" cy="5760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51E46D-B011-A94C-9548-44757D549982}"/>
                  </a:ext>
                </a:extLst>
              </p:cNvPr>
              <p:cNvSpPr txBox="1"/>
              <p:nvPr/>
            </p:nvSpPr>
            <p:spPr>
              <a:xfrm>
                <a:off x="4322942" y="3759479"/>
                <a:ext cx="15451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dirty="0">
                    <a:solidFill>
                      <a:srgbClr val="00B050"/>
                    </a:solidFill>
                  </a:rPr>
                  <a:t>I</a:t>
                </a:r>
                <a:r>
                  <a:rPr lang="en-CN" sz="2000" dirty="0">
                    <a:solidFill>
                      <a:srgbClr val="00B050"/>
                    </a:solidFill>
                  </a:rPr>
                  <a:t>nput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N" sz="2000" dirty="0">
                    <a:solidFill>
                      <a:srgbClr val="00B050"/>
                    </a:solidFill>
                  </a:rPr>
                  <a:t> bits)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51E46D-B011-A94C-9548-44757D549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42" y="3759479"/>
                <a:ext cx="1545167" cy="400110"/>
              </a:xfrm>
              <a:prstGeom prst="rect">
                <a:avLst/>
              </a:prstGeom>
              <a:blipFill>
                <a:blip r:embed="rId9"/>
                <a:stretch>
                  <a:fillRect l="-4065" t="-9375" r="-3252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6AC6141-1AC2-E640-A278-A233447D0310}"/>
              </a:ext>
            </a:extLst>
          </p:cNvPr>
          <p:cNvSpPr txBox="1"/>
          <p:nvPr/>
        </p:nvSpPr>
        <p:spPr>
          <a:xfrm>
            <a:off x="4314641" y="4265692"/>
            <a:ext cx="2511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00B050"/>
                </a:solidFill>
              </a:rPr>
              <a:t>(</a:t>
            </a:r>
            <a:r>
              <a:rPr lang="tr-TR" sz="2000" dirty="0" err="1">
                <a:solidFill>
                  <a:srgbClr val="00B050"/>
                </a:solidFill>
              </a:rPr>
              <a:t>almost</a:t>
            </a:r>
            <a:r>
              <a:rPr lang="tr-TR" sz="2000" dirty="0">
                <a:solidFill>
                  <a:srgbClr val="00B050"/>
                </a:solidFill>
              </a:rPr>
              <a:t>) </a:t>
            </a:r>
            <a:r>
              <a:rPr lang="tr-TR" sz="2000" dirty="0" err="1">
                <a:solidFill>
                  <a:srgbClr val="00B050"/>
                </a:solidFill>
              </a:rPr>
              <a:t>univesal</a:t>
            </a:r>
            <a:r>
              <a:rPr lang="tr-TR" sz="2000" dirty="0">
                <a:solidFill>
                  <a:srgbClr val="00B050"/>
                </a:solidFill>
              </a:rPr>
              <a:t> </a:t>
            </a:r>
            <a:r>
              <a:rPr lang="tr-TR" sz="2000" dirty="0" err="1">
                <a:solidFill>
                  <a:srgbClr val="00B050"/>
                </a:solidFill>
              </a:rPr>
              <a:t>hash</a:t>
            </a:r>
            <a:endParaRPr lang="en-CN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92108F-8D2F-BE48-8D55-2BB1D27BA048}"/>
                  </a:ext>
                </a:extLst>
              </p:cNvPr>
              <p:cNvSpPr txBox="1"/>
              <p:nvPr/>
            </p:nvSpPr>
            <p:spPr>
              <a:xfrm>
                <a:off x="4322942" y="4772885"/>
                <a:ext cx="2764283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dirty="0">
                    <a:solidFill>
                      <a:srgbClr val="00B050"/>
                    </a:solidFill>
                  </a:rPr>
                  <a:t>I</a:t>
                </a:r>
                <a:r>
                  <a:rPr lang="en-CN" sz="2000" dirty="0">
                    <a:solidFill>
                      <a:srgbClr val="00B050"/>
                    </a:solidFill>
                  </a:rPr>
                  <a:t>ntermediate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CN" sz="2000" dirty="0">
                    <a:solidFill>
                      <a:srgbClr val="00B050"/>
                    </a:solidFill>
                  </a:rPr>
                  <a:t> bits)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92108F-8D2F-BE48-8D55-2BB1D27BA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42" y="4772885"/>
                <a:ext cx="2764283" cy="411651"/>
              </a:xfrm>
              <a:prstGeom prst="rect">
                <a:avLst/>
              </a:prstGeom>
              <a:blipFill>
                <a:blip r:embed="rId10"/>
                <a:stretch>
                  <a:fillRect l="-2283" t="-2941" r="-1370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1DAE90-4399-B548-BCDD-D391A4DFF5AC}"/>
                  </a:ext>
                </a:extLst>
              </p:cNvPr>
              <p:cNvSpPr txBox="1"/>
              <p:nvPr/>
            </p:nvSpPr>
            <p:spPr>
              <a:xfrm>
                <a:off x="4354098" y="5386907"/>
                <a:ext cx="2976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dirty="0">
                    <a:solidFill>
                      <a:srgbClr val="00B050"/>
                    </a:solidFill>
                  </a:rPr>
                  <a:t>PRF </a:t>
                </a:r>
                <a:r>
                  <a:rPr lang="tr-TR" sz="2000" dirty="0" err="1">
                    <a:solidFill>
                      <a:srgbClr val="00B050"/>
                    </a:solidFill>
                  </a:rPr>
                  <a:t>construction</a:t>
                </a:r>
                <a:r>
                  <a:rPr lang="tr-TR" sz="2000" dirty="0">
                    <a:solidFill>
                      <a:srgbClr val="00B050"/>
                    </a:solidFill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CN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1DAE90-4399-B548-BCDD-D391A4DFF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8" y="5386907"/>
                <a:ext cx="2976071" cy="400110"/>
              </a:xfrm>
              <a:prstGeom prst="rect">
                <a:avLst/>
              </a:prstGeom>
              <a:blipFill>
                <a:blip r:embed="rId11"/>
                <a:stretch>
                  <a:fillRect l="-2128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0C2DAB-694A-BC4B-8020-755E9FE9E554}"/>
                  </a:ext>
                </a:extLst>
              </p:cNvPr>
              <p:cNvSpPr txBox="1"/>
              <p:nvPr/>
            </p:nvSpPr>
            <p:spPr>
              <a:xfrm>
                <a:off x="4354098" y="5903007"/>
                <a:ext cx="1627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solidFill>
                      <a:srgbClr val="00B050"/>
                    </a:solidFill>
                  </a:rPr>
                  <a:t>Output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N" sz="2000" dirty="0">
                    <a:solidFill>
                      <a:srgbClr val="00B050"/>
                    </a:solidFill>
                  </a:rPr>
                  <a:t> bit)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0C2DAB-694A-BC4B-8020-755E9FE9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8" y="5903007"/>
                <a:ext cx="1627369" cy="400110"/>
              </a:xfrm>
              <a:prstGeom prst="rect">
                <a:avLst/>
              </a:prstGeom>
              <a:blipFill>
                <a:blip r:embed="rId12"/>
                <a:stretch>
                  <a:fillRect l="-3876" t="-6061" r="-310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316861-35A4-DB4D-A63E-7C4379B27280}"/>
              </a:ext>
            </a:extLst>
          </p:cNvPr>
          <p:cNvCxnSpPr>
            <a:endCxn id="21" idx="1"/>
          </p:cNvCxnSpPr>
          <p:nvPr/>
        </p:nvCxnSpPr>
        <p:spPr>
          <a:xfrm>
            <a:off x="3627455" y="3959534"/>
            <a:ext cx="695487" cy="0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2822D0-182D-5A4F-B197-090239B979D7}"/>
              </a:ext>
            </a:extLst>
          </p:cNvPr>
          <p:cNvCxnSpPr>
            <a:cxnSpLocks/>
          </p:cNvCxnSpPr>
          <p:nvPr/>
        </p:nvCxnSpPr>
        <p:spPr>
          <a:xfrm>
            <a:off x="3469342" y="4486327"/>
            <a:ext cx="845299" cy="0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D3B823-6C68-C442-BAF5-67FFEF97DB73}"/>
              </a:ext>
            </a:extLst>
          </p:cNvPr>
          <p:cNvCxnSpPr>
            <a:cxnSpLocks/>
          </p:cNvCxnSpPr>
          <p:nvPr/>
        </p:nvCxnSpPr>
        <p:spPr>
          <a:xfrm>
            <a:off x="3014505" y="5002757"/>
            <a:ext cx="1300136" cy="0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1AA870-46B3-1D40-BA1A-153358417A05}"/>
              </a:ext>
            </a:extLst>
          </p:cNvPr>
          <p:cNvCxnSpPr>
            <a:cxnSpLocks/>
          </p:cNvCxnSpPr>
          <p:nvPr/>
        </p:nvCxnSpPr>
        <p:spPr>
          <a:xfrm>
            <a:off x="2833635" y="5593480"/>
            <a:ext cx="1481006" cy="0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A4648C-9F43-F345-AEF2-201330B332BF}"/>
              </a:ext>
            </a:extLst>
          </p:cNvPr>
          <p:cNvCxnSpPr>
            <a:cxnSpLocks/>
          </p:cNvCxnSpPr>
          <p:nvPr/>
        </p:nvCxnSpPr>
        <p:spPr>
          <a:xfrm>
            <a:off x="2683544" y="6103062"/>
            <a:ext cx="1631097" cy="0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C29CBA-B850-B747-986B-E3E1FCF58BD0}"/>
                  </a:ext>
                </a:extLst>
              </p:cNvPr>
              <p:cNvSpPr txBox="1"/>
              <p:nvPr/>
            </p:nvSpPr>
            <p:spPr>
              <a:xfrm>
                <a:off x="7640165" y="5177981"/>
                <a:ext cx="8563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CN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C29CBA-B850-B747-986B-E3E1FCF5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65" y="5177981"/>
                <a:ext cx="856325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0177958-83D8-2C42-B78F-7E055D38CC98}"/>
                  </a:ext>
                </a:extLst>
              </p:cNvPr>
              <p:cNvSpPr txBox="1"/>
              <p:nvPr/>
            </p:nvSpPr>
            <p:spPr>
              <a:xfrm>
                <a:off x="8607745" y="5390108"/>
                <a:ext cx="309488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800" dirty="0">
                    <a:solidFill>
                      <a:srgbClr val="FF0000"/>
                    </a:solidFill>
                  </a:rPr>
                  <a:t>S</a:t>
                </a:r>
                <a:r>
                  <a:rPr lang="en-CN" sz="2800" dirty="0">
                    <a:solidFill>
                      <a:srgbClr val="FF0000"/>
                    </a:solidFill>
                  </a:rPr>
                  <a:t>ize: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C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0177958-83D8-2C42-B78F-7E055D38C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745" y="5390108"/>
                <a:ext cx="3094886" cy="528030"/>
              </a:xfrm>
              <a:prstGeom prst="rect">
                <a:avLst/>
              </a:prstGeom>
              <a:blipFill>
                <a:blip r:embed="rId14"/>
                <a:stretch>
                  <a:fillRect l="-4082" t="-9302" b="-302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CA43EC-7FF7-574F-A72E-D4B631D2020E}"/>
                  </a:ext>
                </a:extLst>
              </p:cNvPr>
              <p:cNvSpPr txBox="1"/>
              <p:nvPr/>
            </p:nvSpPr>
            <p:spPr>
              <a:xfrm>
                <a:off x="7640165" y="4010185"/>
                <a:ext cx="8563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CN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CA43EC-7FF7-574F-A72E-D4B631D20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65" y="4010185"/>
                <a:ext cx="856325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8813409-683C-2B4C-BB62-ABB8C3818DA0}"/>
              </a:ext>
            </a:extLst>
          </p:cNvPr>
          <p:cNvSpPr txBox="1"/>
          <p:nvPr/>
        </p:nvSpPr>
        <p:spPr>
          <a:xfrm>
            <a:off x="8607745" y="4222312"/>
            <a:ext cx="2061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Only matters</a:t>
            </a:r>
            <a:endParaRPr lang="en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1037-3C41-1342-B35C-4525446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34"/>
            <a:ext cx="10515600" cy="1325563"/>
          </a:xfrm>
        </p:spPr>
        <p:txBody>
          <a:bodyPr/>
          <a:lstStyle/>
          <a:p>
            <a:r>
              <a:rPr lang="en-CN" dirty="0"/>
              <a:t>Upper bounds: from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4790638"/>
                  </p:ext>
                </p:extLst>
              </p:nvPr>
            </p:nvGraphicFramePr>
            <p:xfrm>
              <a:off x="838200" y="1384495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05696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111189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PRFs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N" sz="2000" dirty="0"/>
                            <a:t>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size AND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 wires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/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/>
                            <a:t> for some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CN" sz="2000" dirty="0"/>
                            <a:t> wires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8BC89A9-CC12-1742-A3ED-7D8A53488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4790638"/>
                  </p:ext>
                </p:extLst>
              </p:nvPr>
            </p:nvGraphicFramePr>
            <p:xfrm>
              <a:off x="838200" y="1384495"/>
              <a:ext cx="10515600" cy="1550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882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1380565">
                      <a:extLst>
                        <a:ext uri="{9D8B030D-6E8A-4147-A177-3AD203B41FA5}">
                          <a16:colId xmlns:a16="http://schemas.microsoft.com/office/drawing/2014/main" val="426889035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056964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111189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PRFs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2018" t="-9677" r="-541284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L</a:t>
                          </a:r>
                          <a:r>
                            <a:rPr lang="en-CN" sz="2000" dirty="0"/>
                            <a:t>og-depth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rgbClr val="FF0000"/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2018" t="-60714" r="-54128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4444" t="-60714" r="-227778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75104" t="-60714" r="-7012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399398" t="-60714" r="-1807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  <a:tr h="453327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Lower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22018" t="-250000" r="-54128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34444" t="-250000" r="-227778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75104" t="-250000" r="-7012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399398" t="-250000" r="-1807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37276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948DE96-ADC7-574F-8ADF-244DCAD6027E}"/>
              </a:ext>
            </a:extLst>
          </p:cNvPr>
          <p:cNvGrpSpPr/>
          <p:nvPr/>
        </p:nvGrpSpPr>
        <p:grpSpPr>
          <a:xfrm>
            <a:off x="7157651" y="139718"/>
            <a:ext cx="4838879" cy="1296739"/>
            <a:chOff x="1335741" y="3696035"/>
            <a:chExt cx="10736618" cy="27591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478045-3BE6-B04E-9F22-5FCF3777675E}"/>
                </a:ext>
              </a:extLst>
            </p:cNvPr>
            <p:cNvGrpSpPr/>
            <p:nvPr/>
          </p:nvGrpSpPr>
          <p:grpSpPr>
            <a:xfrm>
              <a:off x="2073113" y="5778009"/>
              <a:ext cx="652816" cy="584615"/>
              <a:chOff x="-1271663" y="3982907"/>
              <a:chExt cx="7539839" cy="58461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95B854D-6EA5-4042-8E72-BF66A2B7913E}"/>
                  </a:ext>
                </a:extLst>
              </p:cNvPr>
              <p:cNvSpPr/>
              <p:nvPr/>
            </p:nvSpPr>
            <p:spPr>
              <a:xfrm>
                <a:off x="1353670" y="4096871"/>
                <a:ext cx="2133601" cy="38548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D95175A-FEB1-3646-AB42-8B65C3085D53}"/>
                      </a:ext>
                    </a:extLst>
                  </p:cNvPr>
                  <p:cNvSpPr txBox="1"/>
                  <p:nvPr/>
                </p:nvSpPr>
                <p:spPr>
                  <a:xfrm>
                    <a:off x="-1271663" y="3982907"/>
                    <a:ext cx="7539839" cy="5846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CN" sz="12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D95175A-FEB1-3646-AB42-8B65C3085D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271663" y="3982907"/>
                    <a:ext cx="7539839" cy="58461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CCBF938-2219-124E-B4AF-18E87E763CE9}"/>
                </a:ext>
              </a:extLst>
            </p:cNvPr>
            <p:cNvGrpSpPr/>
            <p:nvPr/>
          </p:nvGrpSpPr>
          <p:grpSpPr>
            <a:xfrm>
              <a:off x="1891554" y="4906605"/>
              <a:ext cx="1021976" cy="584614"/>
              <a:chOff x="1353670" y="4055315"/>
              <a:chExt cx="2133601" cy="108786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6F8038-E695-F54C-8AB4-F873EC21C00F}"/>
                  </a:ext>
                </a:extLst>
              </p:cNvPr>
              <p:cNvSpPr/>
              <p:nvPr/>
            </p:nvSpPr>
            <p:spPr>
              <a:xfrm>
                <a:off x="1353670" y="4096871"/>
                <a:ext cx="2133601" cy="38548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 sz="105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E43ABBD-CC6C-7F4A-B77D-FF6064C01EF4}"/>
                  </a:ext>
                </a:extLst>
              </p:cNvPr>
              <p:cNvSpPr txBox="1"/>
              <p:nvPr/>
            </p:nvSpPr>
            <p:spPr>
              <a:xfrm>
                <a:off x="2207269" y="4055315"/>
                <a:ext cx="814461" cy="1087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N" sz="12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6A50353-FFED-9346-BDBE-9474B809D75D}"/>
                </a:ext>
              </a:extLst>
            </p:cNvPr>
            <p:cNvGrpSpPr/>
            <p:nvPr/>
          </p:nvGrpSpPr>
          <p:grpSpPr>
            <a:xfrm>
              <a:off x="1335741" y="3696035"/>
              <a:ext cx="2133601" cy="584615"/>
              <a:chOff x="1353670" y="3991871"/>
              <a:chExt cx="2133601" cy="58461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3F6DED0-380A-114B-9B47-9944404349A3}"/>
                  </a:ext>
                </a:extLst>
              </p:cNvPr>
              <p:cNvSpPr/>
              <p:nvPr/>
            </p:nvSpPr>
            <p:spPr>
              <a:xfrm>
                <a:off x="1353670" y="4096871"/>
                <a:ext cx="2133601" cy="38548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91551132-FEE2-BE40-AA90-BF245A20C020}"/>
                      </a:ext>
                    </a:extLst>
                  </p:cNvPr>
                  <p:cNvSpPr txBox="1"/>
                  <p:nvPr/>
                </p:nvSpPr>
                <p:spPr>
                  <a:xfrm>
                    <a:off x="2097005" y="3991871"/>
                    <a:ext cx="646991" cy="5846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CN" sz="12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91551132-FEE2-BE40-AA90-BF245A20C0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005" y="3991871"/>
                    <a:ext cx="646991" cy="584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9FA3CD1-8BE7-A049-94E3-7E48B3320C9F}"/>
                </a:ext>
              </a:extLst>
            </p:cNvPr>
            <p:cNvGrpSpPr/>
            <p:nvPr/>
          </p:nvGrpSpPr>
          <p:grpSpPr>
            <a:xfrm>
              <a:off x="1335742" y="4187736"/>
              <a:ext cx="2133600" cy="754744"/>
              <a:chOff x="1353671" y="4214620"/>
              <a:chExt cx="2133600" cy="830997"/>
            </a:xfrm>
          </p:grpSpPr>
          <p:sp>
            <p:nvSpPr>
              <p:cNvPr id="49" name="Trapezoid 48">
                <a:extLst>
                  <a:ext uri="{FF2B5EF4-FFF2-40B4-BE49-F238E27FC236}">
                    <a16:creationId xmlns:a16="http://schemas.microsoft.com/office/drawing/2014/main" id="{98C3FE38-148E-1D4D-B0E5-9292A969CE0F}"/>
                  </a:ext>
                </a:extLst>
              </p:cNvPr>
              <p:cNvSpPr/>
              <p:nvPr/>
            </p:nvSpPr>
            <p:spPr>
              <a:xfrm rot="10800000">
                <a:off x="1353671" y="4214620"/>
                <a:ext cx="2133600" cy="830997"/>
              </a:xfrm>
              <a:prstGeom prst="trapezoid">
                <a:avLst>
                  <a:gd name="adj" fmla="val 73889"/>
                </a:avLst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4338A4D-4BEA-2C48-A084-A6C3E15F6171}"/>
                      </a:ext>
                    </a:extLst>
                  </p:cNvPr>
                  <p:cNvSpPr txBox="1"/>
                  <p:nvPr/>
                </p:nvSpPr>
                <p:spPr>
                  <a:xfrm>
                    <a:off x="2024514" y="4298657"/>
                    <a:ext cx="844828" cy="7152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oMath>
                      </m:oMathPara>
                    </a14:m>
                    <a:endParaRPr lang="en-CN" sz="14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4338A4D-4BEA-2C48-A084-A6C3E15F61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4514" y="4298657"/>
                    <a:ext cx="844828" cy="7152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5583E27-D555-7645-A316-222B8E6ABA77}"/>
                </a:ext>
              </a:extLst>
            </p:cNvPr>
            <p:cNvGrpSpPr/>
            <p:nvPr/>
          </p:nvGrpSpPr>
          <p:grpSpPr>
            <a:xfrm>
              <a:off x="1891554" y="5109012"/>
              <a:ext cx="1021976" cy="781823"/>
              <a:chOff x="1353671" y="4184802"/>
              <a:chExt cx="2133600" cy="860815"/>
            </a:xfrm>
          </p:grpSpPr>
          <p:sp>
            <p:nvSpPr>
              <p:cNvPr id="52" name="Trapezoid 51">
                <a:extLst>
                  <a:ext uri="{FF2B5EF4-FFF2-40B4-BE49-F238E27FC236}">
                    <a16:creationId xmlns:a16="http://schemas.microsoft.com/office/drawing/2014/main" id="{20ACE612-490A-EF45-8753-AEB39A47C27D}"/>
                  </a:ext>
                </a:extLst>
              </p:cNvPr>
              <p:cNvSpPr/>
              <p:nvPr/>
            </p:nvSpPr>
            <p:spPr>
              <a:xfrm rot="10800000">
                <a:off x="1353671" y="4214620"/>
                <a:ext cx="2133600" cy="830997"/>
              </a:xfrm>
              <a:prstGeom prst="trapezoid">
                <a:avLst>
                  <a:gd name="adj" fmla="val 55826"/>
                </a:avLst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0B29CB-8747-6040-8835-D973978A2612}"/>
                      </a:ext>
                    </a:extLst>
                  </p:cNvPr>
                  <p:cNvSpPr txBox="1"/>
                  <p:nvPr/>
                </p:nvSpPr>
                <p:spPr>
                  <a:xfrm>
                    <a:off x="1715364" y="4184802"/>
                    <a:ext cx="1572937" cy="7152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0B29CB-8747-6040-8835-D973978A26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5364" y="4184802"/>
                    <a:ext cx="1572937" cy="7152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F26BE18-C4E0-9D48-84A8-B4E2693B1E2B}"/>
                    </a:ext>
                  </a:extLst>
                </p:cNvPr>
                <p:cNvSpPr txBox="1"/>
                <p:nvPr/>
              </p:nvSpPr>
              <p:spPr>
                <a:xfrm>
                  <a:off x="4322943" y="3696038"/>
                  <a:ext cx="1959119" cy="552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1100" dirty="0">
                      <a:solidFill>
                        <a:srgbClr val="00B050"/>
                      </a:solidFill>
                    </a:rPr>
                    <a:t>I</a:t>
                  </a:r>
                  <a:r>
                    <a:rPr lang="en-CN" sz="1100" dirty="0">
                      <a:solidFill>
                        <a:srgbClr val="00B050"/>
                      </a:solidFill>
                    </a:rPr>
                    <a:t>nput (</a:t>
                  </a:r>
                  <a14:m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CN" sz="1100" dirty="0">
                      <a:solidFill>
                        <a:srgbClr val="00B050"/>
                      </a:solidFill>
                    </a:rPr>
                    <a:t> bits)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F26BE18-C4E0-9D48-84A8-B4E2693B1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943" y="3696038"/>
                  <a:ext cx="1959119" cy="552137"/>
                </a:xfrm>
                <a:prstGeom prst="rect">
                  <a:avLst/>
                </a:prstGeom>
                <a:blipFill>
                  <a:blip r:embed="rId8"/>
                  <a:stretch>
                    <a:fillRect r="-2817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A997CB-884A-E949-9037-E5A33088F6FA}"/>
                </a:ext>
              </a:extLst>
            </p:cNvPr>
            <p:cNvSpPr txBox="1"/>
            <p:nvPr/>
          </p:nvSpPr>
          <p:spPr>
            <a:xfrm>
              <a:off x="4314641" y="4265692"/>
              <a:ext cx="3081269" cy="552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100" dirty="0">
                  <a:solidFill>
                    <a:srgbClr val="00B050"/>
                  </a:solidFill>
                </a:rPr>
                <a:t>(</a:t>
              </a:r>
              <a:r>
                <a:rPr lang="tr-TR" sz="1100" dirty="0" err="1">
                  <a:solidFill>
                    <a:srgbClr val="00B050"/>
                  </a:solidFill>
                </a:rPr>
                <a:t>almost</a:t>
              </a:r>
              <a:r>
                <a:rPr lang="tr-TR" sz="1100" dirty="0">
                  <a:solidFill>
                    <a:srgbClr val="00B050"/>
                  </a:solidFill>
                </a:rPr>
                <a:t>) </a:t>
              </a:r>
              <a:r>
                <a:rPr lang="tr-TR" sz="1100" dirty="0" err="1">
                  <a:solidFill>
                    <a:srgbClr val="00B050"/>
                  </a:solidFill>
                </a:rPr>
                <a:t>univesal</a:t>
              </a:r>
              <a:r>
                <a:rPr lang="tr-TR" sz="1100" dirty="0">
                  <a:solidFill>
                    <a:srgbClr val="00B050"/>
                  </a:solidFill>
                </a:rPr>
                <a:t> </a:t>
              </a:r>
              <a:r>
                <a:rPr lang="tr-TR" sz="1100" dirty="0" err="1">
                  <a:solidFill>
                    <a:srgbClr val="00B050"/>
                  </a:solidFill>
                </a:rPr>
                <a:t>hash</a:t>
              </a:r>
              <a:endParaRPr lang="en-CN" sz="11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849406D-A729-5340-BC26-6166996A233E}"/>
                    </a:ext>
                  </a:extLst>
                </p:cNvPr>
                <p:cNvSpPr txBox="1"/>
                <p:nvPr/>
              </p:nvSpPr>
              <p:spPr>
                <a:xfrm>
                  <a:off x="4322943" y="4772886"/>
                  <a:ext cx="3376867" cy="565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1100" dirty="0">
                      <a:solidFill>
                        <a:srgbClr val="00B050"/>
                      </a:solidFill>
                    </a:rPr>
                    <a:t>I</a:t>
                  </a:r>
                  <a:r>
                    <a:rPr lang="en-CN" sz="1100" dirty="0">
                      <a:solidFill>
                        <a:srgbClr val="00B050"/>
                      </a:solidFill>
                    </a:rPr>
                    <a:t>ntermediate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a14:m>
                  <a:r>
                    <a:rPr lang="en-CN" sz="1100" dirty="0">
                      <a:solidFill>
                        <a:srgbClr val="00B050"/>
                      </a:solidFill>
                    </a:rPr>
                    <a:t> bits)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849406D-A729-5340-BC26-6166996A23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943" y="4772886"/>
                  <a:ext cx="3376867" cy="565533"/>
                </a:xfrm>
                <a:prstGeom prst="rect">
                  <a:avLst/>
                </a:prstGeom>
                <a:blipFill>
                  <a:blip r:embed="rId9"/>
                  <a:stretch>
                    <a:fillRect r="-330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8DFFB2F-97EA-5748-B3A1-5329D5EEC38E}"/>
                    </a:ext>
                  </a:extLst>
                </p:cNvPr>
                <p:cNvSpPr txBox="1"/>
                <p:nvPr/>
              </p:nvSpPr>
              <p:spPr>
                <a:xfrm>
                  <a:off x="4354098" y="5386907"/>
                  <a:ext cx="3623586" cy="5521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1100" dirty="0">
                      <a:solidFill>
                        <a:srgbClr val="00B050"/>
                      </a:solidFill>
                    </a:rPr>
                    <a:t>PRF </a:t>
                  </a:r>
                  <a:r>
                    <a:rPr lang="tr-TR" sz="1100" dirty="0" err="1">
                      <a:solidFill>
                        <a:srgbClr val="00B050"/>
                      </a:solidFill>
                    </a:rPr>
                    <a:t>construction</a:t>
                  </a:r>
                  <a:r>
                    <a:rPr lang="tr-TR" sz="1100" dirty="0">
                      <a:solidFill>
                        <a:srgbClr val="00B050"/>
                      </a:solidFill>
                    </a:rPr>
                    <a:t> of size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a14:m>
                  <a:endParaRPr lang="en-CN" sz="11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8DFFB2F-97EA-5748-B3A1-5329D5EEC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098" y="5386907"/>
                  <a:ext cx="3623586" cy="552136"/>
                </a:xfrm>
                <a:prstGeom prst="rect">
                  <a:avLst/>
                </a:prstGeom>
                <a:blipFill>
                  <a:blip r:embed="rId10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5C1288D-0712-584A-B0A4-A1954B74647C}"/>
                    </a:ext>
                  </a:extLst>
                </p:cNvPr>
                <p:cNvSpPr txBox="1"/>
                <p:nvPr/>
              </p:nvSpPr>
              <p:spPr>
                <a:xfrm>
                  <a:off x="4354098" y="5903007"/>
                  <a:ext cx="2055531" cy="5521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sz="1100" dirty="0">
                      <a:solidFill>
                        <a:srgbClr val="00B050"/>
                      </a:solidFill>
                    </a:rPr>
                    <a:t>Output (</a:t>
                  </a:r>
                  <a14:m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CN" sz="1100" dirty="0">
                      <a:solidFill>
                        <a:srgbClr val="00B050"/>
                      </a:solidFill>
                    </a:rPr>
                    <a:t> bit)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5C1288D-0712-584A-B0A4-A1954B746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098" y="5903007"/>
                  <a:ext cx="2055531" cy="552136"/>
                </a:xfrm>
                <a:prstGeom prst="rect">
                  <a:avLst/>
                </a:prstGeom>
                <a:blipFill>
                  <a:blip r:embed="rId11"/>
                  <a:stretch>
                    <a:fillRect r="-2703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333704B-CFA6-FE44-BCC0-E84A55DBE92D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3648048" y="3972106"/>
              <a:ext cx="674895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729DDF7-D008-4A44-B8E1-F04733F1AC22}"/>
                </a:ext>
              </a:extLst>
            </p:cNvPr>
            <p:cNvCxnSpPr>
              <a:cxnSpLocks/>
            </p:cNvCxnSpPr>
            <p:nvPr/>
          </p:nvCxnSpPr>
          <p:spPr>
            <a:xfrm>
              <a:off x="3469342" y="4486327"/>
              <a:ext cx="845299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680756D-E550-B144-ABBD-DF21E3145532}"/>
                </a:ext>
              </a:extLst>
            </p:cNvPr>
            <p:cNvCxnSpPr>
              <a:cxnSpLocks/>
            </p:cNvCxnSpPr>
            <p:nvPr/>
          </p:nvCxnSpPr>
          <p:spPr>
            <a:xfrm>
              <a:off x="3014505" y="5002757"/>
              <a:ext cx="1300136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12368CC-332C-AB4B-A043-DADA42143CC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635" y="5593480"/>
              <a:ext cx="1481006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C82260B-CC0B-B04B-9110-B3859F0B537E}"/>
                </a:ext>
              </a:extLst>
            </p:cNvPr>
            <p:cNvCxnSpPr>
              <a:cxnSpLocks/>
            </p:cNvCxnSpPr>
            <p:nvPr/>
          </p:nvCxnSpPr>
          <p:spPr>
            <a:xfrm>
              <a:off x="2683544" y="6103062"/>
              <a:ext cx="1631097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A94CD0-EA1A-6941-86F7-53628BBA551E}"/>
                    </a:ext>
                  </a:extLst>
                </p:cNvPr>
                <p:cNvSpPr txBox="1"/>
                <p:nvPr/>
              </p:nvSpPr>
              <p:spPr>
                <a:xfrm>
                  <a:off x="7640165" y="5177981"/>
                  <a:ext cx="1219371" cy="11042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CN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A94CD0-EA1A-6941-86F7-53628BBA5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165" y="5177981"/>
                  <a:ext cx="1219371" cy="110427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C3F30B2-6C1B-E847-938D-828C58E49580}"/>
                    </a:ext>
                  </a:extLst>
                </p:cNvPr>
                <p:cNvSpPr txBox="1"/>
                <p:nvPr/>
              </p:nvSpPr>
              <p:spPr>
                <a:xfrm>
                  <a:off x="8607745" y="5390108"/>
                  <a:ext cx="3464614" cy="654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1400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en-CN" sz="1400" dirty="0">
                      <a:solidFill>
                        <a:srgbClr val="FF0000"/>
                      </a:solidFill>
                    </a:rPr>
                    <a:t>ize: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CN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C3F30B2-6C1B-E847-938D-828C58E49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7745" y="5390108"/>
                  <a:ext cx="3464614" cy="654581"/>
                </a:xfrm>
                <a:prstGeom prst="rect">
                  <a:avLst/>
                </a:prstGeom>
                <a:blipFill>
                  <a:blip r:embed="rId13"/>
                  <a:stretch>
                    <a:fillRect l="-806" t="-4000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748A376-0CE6-2E43-8DEA-4A10FD793B4D}"/>
                    </a:ext>
                  </a:extLst>
                </p:cNvPr>
                <p:cNvSpPr txBox="1"/>
                <p:nvPr/>
              </p:nvSpPr>
              <p:spPr>
                <a:xfrm>
                  <a:off x="7640166" y="4010185"/>
                  <a:ext cx="1219371" cy="11042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CN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748A376-0CE6-2E43-8DEA-4A10FD793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166" y="4010185"/>
                  <a:ext cx="1219371" cy="110427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2CFCE1F-3D42-374B-9F1E-0121B88C676B}"/>
                </a:ext>
              </a:extLst>
            </p:cNvPr>
            <p:cNvSpPr txBox="1"/>
            <p:nvPr/>
          </p:nvSpPr>
          <p:spPr>
            <a:xfrm>
              <a:off x="8607745" y="4222312"/>
              <a:ext cx="2377946" cy="649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Only matters</a:t>
              </a:r>
              <a:endParaRPr lang="en-CN" sz="1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4">
                <a:extLst>
                  <a:ext uri="{FF2B5EF4-FFF2-40B4-BE49-F238E27FC236}">
                    <a16:creationId xmlns:a16="http://schemas.microsoft.com/office/drawing/2014/main" id="{EE8B7304-AC6E-A348-8FAC-6428C894D1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7628504"/>
                  </p:ext>
                </p:extLst>
              </p:nvPr>
            </p:nvGraphicFramePr>
            <p:xfrm>
              <a:off x="838200" y="3407983"/>
              <a:ext cx="10515600" cy="1136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7823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2617083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174333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206361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Almost universal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General</a:t>
                          </a:r>
                          <a:r>
                            <a:rPr lang="en-CN" sz="2000" dirty="0"/>
                            <a:t>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size AND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CN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depth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CN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CN" sz="20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CN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wires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4">
                <a:extLst>
                  <a:ext uri="{FF2B5EF4-FFF2-40B4-BE49-F238E27FC236}">
                    <a16:creationId xmlns:a16="http://schemas.microsoft.com/office/drawing/2014/main" id="{EE8B7304-AC6E-A348-8FAC-6428C894D1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7628504"/>
                  </p:ext>
                </p:extLst>
              </p:nvPr>
            </p:nvGraphicFramePr>
            <p:xfrm>
              <a:off x="838200" y="3407983"/>
              <a:ext cx="10515600" cy="1136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7823">
                      <a:extLst>
                        <a:ext uri="{9D8B030D-6E8A-4147-A177-3AD203B41FA5}">
                          <a16:colId xmlns:a16="http://schemas.microsoft.com/office/drawing/2014/main" val="2705586542"/>
                        </a:ext>
                      </a:extLst>
                    </a:gridCol>
                    <a:gridCol w="2617083">
                      <a:extLst>
                        <a:ext uri="{9D8B030D-6E8A-4147-A177-3AD203B41FA5}">
                          <a16:colId xmlns:a16="http://schemas.microsoft.com/office/drawing/2014/main" val="1797999313"/>
                        </a:ext>
                      </a:extLst>
                    </a:gridCol>
                    <a:gridCol w="3174333">
                      <a:extLst>
                        <a:ext uri="{9D8B030D-6E8A-4147-A177-3AD203B41FA5}">
                          <a16:colId xmlns:a16="http://schemas.microsoft.com/office/drawing/2014/main" val="1729359972"/>
                        </a:ext>
                      </a:extLst>
                    </a:gridCol>
                    <a:gridCol w="2206361">
                      <a:extLst>
                        <a:ext uri="{9D8B030D-6E8A-4147-A177-3AD203B41FA5}">
                          <a16:colId xmlns:a16="http://schemas.microsoft.com/office/drawing/2014/main" val="101868416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Almost universal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2000" dirty="0"/>
                            <a:t>General</a:t>
                          </a:r>
                          <a:r>
                            <a:rPr lang="en-CN" sz="2000" dirty="0"/>
                            <a:t> circuit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TC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 circuit</a:t>
                          </a:r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2000" dirty="0"/>
                            <a:t>AC</a:t>
                          </a:r>
                          <a:r>
                            <a:rPr lang="en-CN" sz="2000" baseline="30000" dirty="0"/>
                            <a:t>0</a:t>
                          </a:r>
                          <a:r>
                            <a:rPr lang="en-CN" sz="2000" baseline="0" dirty="0"/>
                            <a:t>[2] circuit</a:t>
                          </a:r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603449"/>
                      </a:ext>
                    </a:extLst>
                  </a:tr>
                  <a:tr h="740283">
                    <a:tc>
                      <a:txBody>
                        <a:bodyPr/>
                        <a:lstStyle/>
                        <a:p>
                          <a:r>
                            <a:rPr lang="en-CN" sz="2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4"/>
                          <a:stretch>
                            <a:fillRect l="-96602" t="-57627" r="-207282" b="-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4"/>
                          <a:stretch>
                            <a:fillRect l="-162000" t="-57627" r="-70800" b="-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14"/>
                          <a:stretch>
                            <a:fillRect l="-376437" t="-57627" r="-1724" b="-1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75562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Curved Left Arrow 32">
            <a:extLst>
              <a:ext uri="{FF2B5EF4-FFF2-40B4-BE49-F238E27FC236}">
                <a16:creationId xmlns:a16="http://schemas.microsoft.com/office/drawing/2014/main" id="{E9C8C1E1-E1A8-FB4E-84AA-CFCBC80E37E1}"/>
              </a:ext>
            </a:extLst>
          </p:cNvPr>
          <p:cNvSpPr/>
          <p:nvPr/>
        </p:nvSpPr>
        <p:spPr>
          <a:xfrm rot="10800000">
            <a:off x="168965" y="2005792"/>
            <a:ext cx="506896" cy="21885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A692C32-FCC0-4A47-BD4B-01C581CDF362}"/>
              </a:ext>
            </a:extLst>
          </p:cNvPr>
          <p:cNvSpPr txBox="1"/>
          <p:nvPr/>
        </p:nvSpPr>
        <p:spPr>
          <a:xfrm>
            <a:off x="1095922" y="5158409"/>
            <a:ext cx="526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Construction from high-girth graph</a:t>
            </a:r>
            <a:endParaRPr lang="en-CN" sz="2800" dirty="0">
              <a:solidFill>
                <a:srgbClr val="00B0F0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8C28A1-87F5-D048-99B8-F329E21EEAD7}"/>
              </a:ext>
            </a:extLst>
          </p:cNvPr>
          <p:cNvCxnSpPr>
            <a:cxnSpLocks/>
          </p:cNvCxnSpPr>
          <p:nvPr/>
        </p:nvCxnSpPr>
        <p:spPr>
          <a:xfrm flipV="1">
            <a:off x="4154557" y="4601459"/>
            <a:ext cx="211234" cy="556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A903F1F-61DE-CE4A-99B7-15B2A2D5FAB9}"/>
              </a:ext>
            </a:extLst>
          </p:cNvPr>
          <p:cNvSpPr txBox="1"/>
          <p:nvPr/>
        </p:nvSpPr>
        <p:spPr>
          <a:xfrm>
            <a:off x="5275146" y="5793201"/>
            <a:ext cx="5469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Construction from lossless expander [Chen, Tell ’19]</a:t>
            </a:r>
            <a:endParaRPr lang="en-CN" sz="2800" dirty="0">
              <a:solidFill>
                <a:srgbClr val="00B050"/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68E8935-C2E7-B347-B3F0-48B4A8939FB7}"/>
              </a:ext>
            </a:extLst>
          </p:cNvPr>
          <p:cNvCxnSpPr>
            <a:cxnSpLocks/>
          </p:cNvCxnSpPr>
          <p:nvPr/>
        </p:nvCxnSpPr>
        <p:spPr>
          <a:xfrm flipV="1">
            <a:off x="5764696" y="4601459"/>
            <a:ext cx="4261173" cy="556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A675550-E594-EC4E-91A8-2A4062BDA23D}"/>
              </a:ext>
            </a:extLst>
          </p:cNvPr>
          <p:cNvCxnSpPr>
            <a:cxnSpLocks/>
          </p:cNvCxnSpPr>
          <p:nvPr/>
        </p:nvCxnSpPr>
        <p:spPr>
          <a:xfrm flipH="1" flipV="1">
            <a:off x="7368885" y="4614926"/>
            <a:ext cx="526397" cy="11248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9CB1F07-8E1B-5840-BEBE-87289646DD20}"/>
              </a:ext>
            </a:extLst>
          </p:cNvPr>
          <p:cNvSpPr txBox="1"/>
          <p:nvPr/>
        </p:nvSpPr>
        <p:spPr>
          <a:xfrm>
            <a:off x="216480" y="6097225"/>
            <a:ext cx="37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will talk about this later!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A5C9A91-265E-BB46-B62C-7167CC1455CC}"/>
              </a:ext>
            </a:extLst>
          </p:cNvPr>
          <p:cNvCxnSpPr>
            <a:cxnSpLocks/>
          </p:cNvCxnSpPr>
          <p:nvPr/>
        </p:nvCxnSpPr>
        <p:spPr>
          <a:xfrm flipV="1">
            <a:off x="2335696" y="5610952"/>
            <a:ext cx="211234" cy="556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8236</TotalTime>
  <Words>2314</Words>
  <Application>Microsoft Macintosh PowerPoint</Application>
  <PresentationFormat>Widescreen</PresentationFormat>
  <Paragraphs>534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The Exact Complexity of PRFs and the Black-Box Natural Proof Barrier</vt:lpstr>
      <vt:lpstr>Overview</vt:lpstr>
      <vt:lpstr>Background</vt:lpstr>
      <vt:lpstr>Circuits</vt:lpstr>
      <vt:lpstr>What is previously known</vt:lpstr>
      <vt:lpstr>Results</vt:lpstr>
      <vt:lpstr>Results</vt:lpstr>
      <vt:lpstr>Upper bounds: domain extension</vt:lpstr>
      <vt:lpstr>Upper bounds: from hash</vt:lpstr>
      <vt:lpstr>Lower bounds</vt:lpstr>
      <vt:lpstr>Overview</vt:lpstr>
      <vt:lpstr>Background: hardness magnification</vt:lpstr>
      <vt:lpstr>Background: hardness magnification</vt:lpstr>
      <vt:lpstr>The black-box natural proof barrier</vt:lpstr>
      <vt:lpstr>The black-box natural proof barrier</vt:lpstr>
      <vt:lpstr>The black-box natural proof barrier</vt:lpstr>
      <vt:lpstr>Overview</vt:lpstr>
      <vt:lpstr>Almost universal hash function</vt:lpstr>
      <vt:lpstr>How do we construct almost universal hash</vt:lpstr>
      <vt:lpstr>How do we construct almost universal hash</vt:lpstr>
      <vt:lpstr>What happens to d=2</vt:lpstr>
      <vt:lpstr>What happens to d=2</vt:lpstr>
      <vt:lpstr>What happens to d=2</vt:lpstr>
      <vt:lpstr>What happens to d=2</vt:lpstr>
      <vt:lpstr>Larger range?</vt:lpstr>
      <vt:lpstr>Larger range!</vt:lpstr>
      <vt:lpstr>Recap</vt:lpstr>
      <vt:lpstr>Overview</vt:lpstr>
      <vt:lpstr>Open problems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Exact Complexity of Pseudorandom Functions and Tight Barriers to Lower Bound Proofs</dc:title>
  <dc:creator>Yang Tianqi</dc:creator>
  <cp:lastModifiedBy>Yang Tianqi</cp:lastModifiedBy>
  <cp:revision>320</cp:revision>
  <dcterms:created xsi:type="dcterms:W3CDTF">2021-10-19T12:30:49Z</dcterms:created>
  <dcterms:modified xsi:type="dcterms:W3CDTF">2022-06-24T11:41:23Z</dcterms:modified>
</cp:coreProperties>
</file>