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2.xml" ContentType="application/vnd.openxmlformats-officedocument.presentationml.tags+xml"/>
  <Override PartName="/ppt/notesSlides/notesSlide24.xml" ContentType="application/vnd.openxmlformats-officedocument.presentationml.notesSlide+xml"/>
  <Override PartName="/ppt/tags/tag13.xml" ContentType="application/vnd.openxmlformats-officedocument.presentationml.tags+xml"/>
  <Override PartName="/ppt/notesSlides/notesSlide25.xml" ContentType="application/vnd.openxmlformats-officedocument.presentationml.notesSlide+xml"/>
  <Override PartName="/ppt/tags/tag14.xml" ContentType="application/vnd.openxmlformats-officedocument.presentationml.tags+xml"/>
  <Override PartName="/ppt/notesSlides/notesSlide26.xml" ContentType="application/vnd.openxmlformats-officedocument.presentationml.notesSlide+xml"/>
  <Override PartName="/ppt/tags/tag15.xml" ContentType="application/vnd.openxmlformats-officedocument.presentationml.tags+xml"/>
  <Override PartName="/ppt/notesSlides/notesSlide27.xml" ContentType="application/vnd.openxmlformats-officedocument.presentationml.notesSlide+xml"/>
  <Override PartName="/ppt/tags/tag16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34"/>
  </p:notesMasterIdLst>
  <p:sldIdLst>
    <p:sldId id="256" r:id="rId2"/>
    <p:sldId id="292" r:id="rId3"/>
    <p:sldId id="257" r:id="rId4"/>
    <p:sldId id="259" r:id="rId5"/>
    <p:sldId id="260" r:id="rId6"/>
    <p:sldId id="258" r:id="rId7"/>
    <p:sldId id="286" r:id="rId8"/>
    <p:sldId id="265" r:id="rId9"/>
    <p:sldId id="293" r:id="rId10"/>
    <p:sldId id="261" r:id="rId11"/>
    <p:sldId id="262" r:id="rId12"/>
    <p:sldId id="267" r:id="rId13"/>
    <p:sldId id="296" r:id="rId14"/>
    <p:sldId id="263" r:id="rId15"/>
    <p:sldId id="268" r:id="rId16"/>
    <p:sldId id="271" r:id="rId17"/>
    <p:sldId id="272" r:id="rId18"/>
    <p:sldId id="264" r:id="rId19"/>
    <p:sldId id="273" r:id="rId20"/>
    <p:sldId id="274" r:id="rId21"/>
    <p:sldId id="275" r:id="rId22"/>
    <p:sldId id="294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95" r:id="rId31"/>
    <p:sldId id="291" r:id="rId32"/>
    <p:sldId id="29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7"/>
    <p:restoredTop sz="96853"/>
  </p:normalViewPr>
  <p:slideViewPr>
    <p:cSldViewPr snapToGrid="0" snapToObjects="1">
      <p:cViewPr varScale="1">
        <p:scale>
          <a:sx n="146" d="100"/>
          <a:sy n="146" d="100"/>
        </p:scale>
        <p:origin x="10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qyang/Research/explicit-clb/slide/histo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qyang/Research/explicit-clb/slide/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Puzzle </a:t>
            </a:r>
            <a:r>
              <a:rPr lang="en-US" baseline="0" dirty="0"/>
              <a:t>history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693-C744-85BE-75D87BD3B63B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A693-C744-85BE-75D87BD3B63B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A693-C744-85BE-75D87BD3B63B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A693-C744-85BE-75D87BD3B63B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A693-C744-85BE-75D87BD3B63B}"/>
              </c:ext>
            </c:extLst>
          </c:dPt>
          <c:cat>
            <c:numRef>
              <c:f>Sheet1!$A$1:$A$12</c:f>
              <c:numCache>
                <c:formatCode>General</c:formatCode>
                <c:ptCount val="12"/>
                <c:pt idx="0">
                  <c:v>1965</c:v>
                </c:pt>
                <c:pt idx="1">
                  <c:v>1974</c:v>
                </c:pt>
                <c:pt idx="2">
                  <c:v>1977</c:v>
                </c:pt>
                <c:pt idx="3">
                  <c:v>1977</c:v>
                </c:pt>
                <c:pt idx="4">
                  <c:v>1983</c:v>
                </c:pt>
                <c:pt idx="5">
                  <c:v>1983</c:v>
                </c:pt>
                <c:pt idx="6">
                  <c:v>2011</c:v>
                </c:pt>
                <c:pt idx="7">
                  <c:v>2016</c:v>
                </c:pt>
                <c:pt idx="8">
                  <c:v>2016</c:v>
                </c:pt>
                <c:pt idx="9">
                  <c:v>2021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Sheet1!$B$1:$B$12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2.5</c:v>
                </c:pt>
                <c:pt idx="4">
                  <c:v>2.5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3.0116279069767442</c:v>
                </c:pt>
                <c:pt idx="9">
                  <c:v>3.0116279069767442</c:v>
                </c:pt>
                <c:pt idx="10">
                  <c:v>3.1</c:v>
                </c:pt>
                <c:pt idx="11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693-C744-85BE-75D87BD3B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658879"/>
        <c:axId val="193660527"/>
      </c:lineChart>
      <c:dateAx>
        <c:axId val="1936588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N"/>
          </a:p>
        </c:txPr>
        <c:crossAx val="193660527"/>
        <c:crosses val="autoZero"/>
        <c:auto val="0"/>
        <c:lblOffset val="100"/>
        <c:baseTimeUnit val="days"/>
      </c:dateAx>
      <c:valAx>
        <c:axId val="193660527"/>
        <c:scaling>
          <c:orientation val="minMax"/>
          <c:max val="3.2"/>
          <c:min val="1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N"/>
          </a:p>
        </c:txPr>
        <c:crossAx val="193658879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Puzzle history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9C47-8342-9F1C-DC99E80F1C47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9C47-8342-9F1C-DC99E80F1C47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9C47-8342-9F1C-DC99E80F1C47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C47-8342-9F1C-DC99E80F1C47}"/>
              </c:ext>
            </c:extLst>
          </c:dPt>
          <c:cat>
            <c:numRef>
              <c:f>Sheet1!$A$31:$A$38</c:f>
              <c:numCache>
                <c:formatCode>General</c:formatCode>
                <c:ptCount val="8"/>
                <c:pt idx="0">
                  <c:v>1976</c:v>
                </c:pt>
                <c:pt idx="1">
                  <c:v>1991</c:v>
                </c:pt>
                <c:pt idx="2">
                  <c:v>1991</c:v>
                </c:pt>
                <c:pt idx="3">
                  <c:v>2001</c:v>
                </c:pt>
                <c:pt idx="4">
                  <c:v>2001</c:v>
                </c:pt>
                <c:pt idx="5">
                  <c:v>2002</c:v>
                </c:pt>
                <c:pt idx="6">
                  <c:v>2002</c:v>
                </c:pt>
                <c:pt idx="7">
                  <c:v>2021</c:v>
                </c:pt>
              </c:numCache>
            </c:numRef>
          </c:cat>
          <c:val>
            <c:numRef>
              <c:f>Sheet1!$B$31:$B$38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4.5</c:v>
                </c:pt>
                <c:pt idx="5">
                  <c:v>4.5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C47-8342-9F1C-DC99E80F1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658879"/>
        <c:axId val="193660527"/>
      </c:lineChart>
      <c:dateAx>
        <c:axId val="1936588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N"/>
          </a:p>
        </c:txPr>
        <c:crossAx val="193660527"/>
        <c:crosses val="autoZero"/>
        <c:auto val="0"/>
        <c:lblOffset val="100"/>
        <c:baseTimeUnit val="days"/>
      </c:dateAx>
      <c:valAx>
        <c:axId val="193660527"/>
        <c:scaling>
          <c:orientation val="minMax"/>
          <c:max val="5.5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N"/>
          </a:p>
        </c:txPr>
        <c:crossAx val="193658879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8DFA7-546C-3946-9C10-0E97488E9143}" type="datetimeFigureOut">
              <a:rPr kumimoji="1" lang="zh-CN" altLang="en-US" smtClean="0"/>
              <a:t>2022/6/3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1D080-56D8-E944-B213-E7FF916E11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580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3255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7773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1126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8548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5105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5853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0253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7409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4508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974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0180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4828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747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0991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98884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2196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0768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12972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5101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7833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347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130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34827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96969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4190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494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2479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4547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7548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5205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4592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D080-56D8-E944-B213-E7FF916E110E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645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F0C7-1C11-2747-A9A3-179422A66478}" type="datetimeFigureOut">
              <a:rPr kumimoji="1" lang="zh-CN" altLang="en-US" smtClean="0"/>
              <a:t>2022/6/3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9FCF620-3B39-ED40-8385-182A69A087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444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F0C7-1C11-2747-A9A3-179422A66478}" type="datetimeFigureOut">
              <a:rPr kumimoji="1" lang="zh-CN" altLang="en-US" smtClean="0"/>
              <a:t>2022/6/3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FCF620-3B39-ED40-8385-182A69A087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88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F0C7-1C11-2747-A9A3-179422A66478}" type="datetimeFigureOut">
              <a:rPr kumimoji="1" lang="zh-CN" altLang="en-US" smtClean="0"/>
              <a:t>2022/6/3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FCF620-3B39-ED40-8385-182A69A087A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294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F0C7-1C11-2747-A9A3-179422A66478}" type="datetimeFigureOut">
              <a:rPr kumimoji="1" lang="zh-CN" altLang="en-US" smtClean="0"/>
              <a:t>2022/6/3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FCF620-3B39-ED40-8385-182A69A087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540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F0C7-1C11-2747-A9A3-179422A66478}" type="datetimeFigureOut">
              <a:rPr kumimoji="1" lang="zh-CN" altLang="en-US" smtClean="0"/>
              <a:t>2022/6/3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FCF620-3B39-ED40-8385-182A69A087A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6272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F0C7-1C11-2747-A9A3-179422A66478}" type="datetimeFigureOut">
              <a:rPr kumimoji="1" lang="zh-CN" altLang="en-US" smtClean="0"/>
              <a:t>2022/6/3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FCF620-3B39-ED40-8385-182A69A087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0299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F0C7-1C11-2747-A9A3-179422A66478}" type="datetimeFigureOut">
              <a:rPr kumimoji="1" lang="zh-CN" altLang="en-US" smtClean="0"/>
              <a:t>2022/6/3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F620-3B39-ED40-8385-182A69A087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4649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F0C7-1C11-2747-A9A3-179422A66478}" type="datetimeFigureOut">
              <a:rPr kumimoji="1" lang="zh-CN" altLang="en-US" smtClean="0"/>
              <a:t>2022/6/3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F620-3B39-ED40-8385-182A69A087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771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F0C7-1C11-2747-A9A3-179422A66478}" type="datetimeFigureOut">
              <a:rPr kumimoji="1" lang="zh-CN" altLang="en-US" smtClean="0"/>
              <a:t>2022/6/3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F620-3B39-ED40-8385-182A69A087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313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F0C7-1C11-2747-A9A3-179422A66478}" type="datetimeFigureOut">
              <a:rPr kumimoji="1" lang="zh-CN" altLang="en-US" smtClean="0"/>
              <a:t>2022/6/3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FCF620-3B39-ED40-8385-182A69A087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2657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F0C7-1C11-2747-A9A3-179422A66478}" type="datetimeFigureOut">
              <a:rPr kumimoji="1" lang="zh-CN" altLang="en-US" smtClean="0"/>
              <a:t>2022/6/3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FCF620-3B39-ED40-8385-182A69A087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5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F0C7-1C11-2747-A9A3-179422A66478}" type="datetimeFigureOut">
              <a:rPr kumimoji="1" lang="zh-CN" altLang="en-US" smtClean="0"/>
              <a:t>2022/6/3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FCF620-3B39-ED40-8385-182A69A087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027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F0C7-1C11-2747-A9A3-179422A66478}" type="datetimeFigureOut">
              <a:rPr kumimoji="1" lang="zh-CN" altLang="en-US" smtClean="0"/>
              <a:t>2022/6/3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F620-3B39-ED40-8385-182A69A087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86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F0C7-1C11-2747-A9A3-179422A66478}" type="datetimeFigureOut">
              <a:rPr kumimoji="1" lang="zh-CN" altLang="en-US" smtClean="0"/>
              <a:t>2022/6/3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F620-3B39-ED40-8385-182A69A087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52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F0C7-1C11-2747-A9A3-179422A66478}" type="datetimeFigureOut">
              <a:rPr kumimoji="1" lang="zh-CN" altLang="en-US" smtClean="0"/>
              <a:t>2022/6/3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F620-3B39-ED40-8385-182A69A087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268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F0C7-1C11-2747-A9A3-179422A66478}" type="datetimeFigureOut">
              <a:rPr kumimoji="1" lang="zh-CN" altLang="en-US" smtClean="0"/>
              <a:t>2022/6/3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FCF620-3B39-ED40-8385-182A69A087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589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 userDrawn="1"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DF0C7-1C11-2747-A9A3-179422A66478}" type="datetimeFigureOut">
              <a:rPr kumimoji="1" lang="zh-CN" altLang="en-US" smtClean="0"/>
              <a:t>2022/6/3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9FCF620-3B39-ED40-8385-182A69A087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87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60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tags" Target="../tags/tag5.xml"/><Relationship Id="rId6" Type="http://schemas.openxmlformats.org/officeDocument/2006/relationships/image" Target="../media/image360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7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8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1" Type="http://schemas.openxmlformats.org/officeDocument/2006/relationships/image" Target="../media/image611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7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0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91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90.png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png"/><Relationship Id="rId1" Type="http://schemas.openxmlformats.org/officeDocument/2006/relationships/tags" Target="../tags/tag7.xml"/><Relationship Id="rId6" Type="http://schemas.openxmlformats.org/officeDocument/2006/relationships/image" Target="../media/image580.png"/><Relationship Id="rId11" Type="http://schemas.openxmlformats.org/officeDocument/2006/relationships/image" Target="../media/image630.png"/><Relationship Id="rId15" Type="http://schemas.openxmlformats.org/officeDocument/2006/relationships/image" Target="../media/image67.png"/><Relationship Id="rId10" Type="http://schemas.openxmlformats.org/officeDocument/2006/relationships/image" Target="../media/image620.png"/><Relationship Id="rId9" Type="http://schemas.openxmlformats.org/officeDocument/2006/relationships/image" Target="../media/image610.png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0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630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75.png"/><Relationship Id="rId10" Type="http://schemas.openxmlformats.org/officeDocument/2006/relationships/image" Target="../media/image103.png"/><Relationship Id="rId9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91.png"/><Relationship Id="rId10" Type="http://schemas.openxmlformats.org/officeDocument/2006/relationships/image" Target="../media/image761.png"/><Relationship Id="rId9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78.png"/><Relationship Id="rId10" Type="http://schemas.openxmlformats.org/officeDocument/2006/relationships/image" Target="../media/image118.png"/><Relationship Id="rId9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760.png"/><Relationship Id="rId11" Type="http://schemas.openxmlformats.org/officeDocument/2006/relationships/image" Target="../media/image99.png"/><Relationship Id="rId10" Type="http://schemas.openxmlformats.org/officeDocument/2006/relationships/image" Target="../media/image121.png"/><Relationship Id="rId9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13" Type="http://schemas.openxmlformats.org/officeDocument/2006/relationships/image" Target="../media/image126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23.png"/><Relationship Id="rId12" Type="http://schemas.openxmlformats.org/officeDocument/2006/relationships/image" Target="../media/image1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771.png"/><Relationship Id="rId11" Type="http://schemas.openxmlformats.org/officeDocument/2006/relationships/image" Target="../media/image124.png"/><Relationship Id="rId10" Type="http://schemas.openxmlformats.org/officeDocument/2006/relationships/image" Target="../media/image120.png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11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15" Type="http://schemas.openxmlformats.org/officeDocument/2006/relationships/image" Target="../media/image610.png"/><Relationship Id="rId10" Type="http://schemas.openxmlformats.org/officeDocument/2006/relationships/image" Target="../media/image133.png"/><Relationship Id="rId9" Type="http://schemas.openxmlformats.org/officeDocument/2006/relationships/image" Target="../media/image132.png"/><Relationship Id="rId14" Type="http://schemas.openxmlformats.org/officeDocument/2006/relationships/image" Target="../media/image1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18" Type="http://schemas.openxmlformats.org/officeDocument/2006/relationships/image" Target="../media/image146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30.png"/><Relationship Id="rId12" Type="http://schemas.openxmlformats.org/officeDocument/2006/relationships/image" Target="../media/image142.png"/><Relationship Id="rId17" Type="http://schemas.openxmlformats.org/officeDocument/2006/relationships/image" Target="../media/image14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4.png"/><Relationship Id="rId1" Type="http://schemas.openxmlformats.org/officeDocument/2006/relationships/tags" Target="../tags/tag13.xml"/><Relationship Id="rId6" Type="http://schemas.openxmlformats.org/officeDocument/2006/relationships/image" Target="../media/image137.png"/><Relationship Id="rId11" Type="http://schemas.openxmlformats.org/officeDocument/2006/relationships/image" Target="../media/image141.png"/><Relationship Id="rId15" Type="http://schemas.openxmlformats.org/officeDocument/2006/relationships/image" Target="../media/image410.png"/><Relationship Id="rId10" Type="http://schemas.openxmlformats.org/officeDocument/2006/relationships/image" Target="../media/image140.png"/><Relationship Id="rId9" Type="http://schemas.openxmlformats.org/officeDocument/2006/relationships/image" Target="../media/image139.png"/><Relationship Id="rId14" Type="http://schemas.openxmlformats.org/officeDocument/2006/relationships/image" Target="../media/image5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10" Type="http://schemas.openxmlformats.org/officeDocument/2006/relationships/image" Target="../media/image154.png"/><Relationship Id="rId9" Type="http://schemas.openxmlformats.org/officeDocument/2006/relationships/image" Target="../media/image15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57.png"/><Relationship Id="rId10" Type="http://schemas.openxmlformats.org/officeDocument/2006/relationships/image" Target="../media/image159.png"/><Relationship Id="rId9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9" Type="http://schemas.openxmlformats.org/officeDocument/2006/relationships/image" Target="../media/image1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0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9" Type="http://schemas.openxmlformats.org/officeDocument/2006/relationships/image" Target="../media/image5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7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0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11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chart" Target="../charts/chart1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90.png"/><Relationship Id="rId10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DDFCA53-F5F3-8243-9E9F-9466277D7AA1}"/>
              </a:ext>
            </a:extLst>
          </p:cNvPr>
          <p:cNvSpPr txBox="1"/>
          <p:nvPr/>
        </p:nvSpPr>
        <p:spPr>
          <a:xfrm>
            <a:off x="3475081" y="4659993"/>
            <a:ext cx="3069203" cy="10113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altLang="zh-CN" dirty="0" err="1"/>
              <a:t>Jiatu</a:t>
            </a:r>
            <a:r>
              <a:rPr lang="en-US" altLang="zh-CN" dirty="0"/>
              <a:t> Li</a:t>
            </a:r>
          </a:p>
          <a:p>
            <a:pPr algn="ctr"/>
            <a:r>
              <a:rPr lang="en-US" altLang="zh-CN" dirty="0"/>
              <a:t>IIIS, Tsinghua University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3FA2619-A9B8-9C45-A8E2-B22A13F247EB}"/>
              </a:ext>
            </a:extLst>
          </p:cNvPr>
          <p:cNvSpPr txBox="1"/>
          <p:nvPr/>
        </p:nvSpPr>
        <p:spPr>
          <a:xfrm>
            <a:off x="6957264" y="4659993"/>
            <a:ext cx="3069203" cy="10113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altLang="zh-CN" i="1" dirty="0"/>
              <a:t>Tianqi Yang</a:t>
            </a:r>
          </a:p>
          <a:p>
            <a:pPr algn="ctr"/>
            <a:r>
              <a:rPr lang="en-US" altLang="zh-CN" dirty="0"/>
              <a:t>IIIS, Tsinghua University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0C457A3D-5E63-298B-333C-A9689E9AF4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1611" y="1219014"/>
                <a:ext cx="8915399" cy="22627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3.1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zh-CN" dirty="0"/>
                  <a:t> Circuit Lower Bounds for Explicit Functions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0C457A3D-5E63-298B-333C-A9689E9AF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11" y="1219014"/>
                <a:ext cx="8915399" cy="2262781"/>
              </a:xfrm>
              <a:prstGeom prst="rect">
                <a:avLst/>
              </a:prstGeom>
              <a:blipFill>
                <a:blip r:embed="rId5"/>
                <a:stretch>
                  <a:fillRect l="-3276"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erson standing by a railing with hill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34904F1F-209B-4D6B-74F2-9678C70CF6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34" t="24553" r="58826" b="42077"/>
          <a:stretch/>
        </p:blipFill>
        <p:spPr>
          <a:xfrm>
            <a:off x="1935115" y="3901391"/>
            <a:ext cx="1539966" cy="1972323"/>
          </a:xfrm>
          <a:prstGeom prst="rect">
            <a:avLst/>
          </a:prstGeom>
        </p:spPr>
      </p:pic>
      <p:pic>
        <p:nvPicPr>
          <p:cNvPr id="8" name="Picture 7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0B508325-14B8-4088-52C1-A06321A80D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571" t="4776" r="20505" b="23659"/>
          <a:stretch/>
        </p:blipFill>
        <p:spPr>
          <a:xfrm>
            <a:off x="9935324" y="3901296"/>
            <a:ext cx="1539966" cy="197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18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6FCA6A-973B-6E4F-9BBB-9B43CF49C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Weapon: gate elimination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79F1AA7-E0D1-8F48-8375-998C734AC1AC}"/>
                  </a:ext>
                </a:extLst>
              </p:cNvPr>
              <p:cNvSpPr txBox="1"/>
              <p:nvPr/>
            </p:nvSpPr>
            <p:spPr>
              <a:xfrm>
                <a:off x="3264195" y="1786731"/>
                <a:ext cx="24546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79F1AA7-E0D1-8F48-8375-998C734AC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195" y="1786731"/>
                <a:ext cx="2454646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72B6105-4B9C-DE45-84A0-9BD9351BA9FF}"/>
                  </a:ext>
                </a:extLst>
              </p:cNvPr>
              <p:cNvSpPr/>
              <p:nvPr/>
            </p:nvSpPr>
            <p:spPr>
              <a:xfrm>
                <a:off x="7127851" y="1561675"/>
                <a:ext cx="914400" cy="91440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72B6105-4B9C-DE45-84A0-9BD9351BA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851" y="1561675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BEE2567-F6AE-754F-BDCD-1C5557A228F1}"/>
                  </a:ext>
                </a:extLst>
              </p:cNvPr>
              <p:cNvSpPr txBox="1"/>
              <p:nvPr/>
            </p:nvSpPr>
            <p:spPr>
              <a:xfrm>
                <a:off x="4054314" y="2943928"/>
                <a:ext cx="874407" cy="736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BEE2567-F6AE-754F-BDCD-1C5557A22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314" y="2943928"/>
                <a:ext cx="874407" cy="736227"/>
              </a:xfrm>
              <a:prstGeom prst="rect">
                <a:avLst/>
              </a:prstGeom>
              <a:blipFill>
                <a:blip r:embed="rId8"/>
                <a:stretch>
                  <a:fillRect l="-71429" t="-152542" r="-54286" b="-2118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B342392-95FA-C541-8D3F-94602B5F2B40}"/>
                  </a:ext>
                </a:extLst>
              </p:cNvPr>
              <p:cNvSpPr/>
              <p:nvPr/>
            </p:nvSpPr>
            <p:spPr>
              <a:xfrm>
                <a:off x="7128449" y="2765755"/>
                <a:ext cx="914400" cy="91440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B342392-95FA-C541-8D3F-94602B5F2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449" y="2765755"/>
                <a:ext cx="914400" cy="914400"/>
              </a:xfrm>
              <a:prstGeom prst="rect">
                <a:avLst/>
              </a:prstGeom>
              <a:blipFill>
                <a:blip r:embed="rId9"/>
                <a:stretch>
                  <a:fillRect l="-86667" t="-140541" r="-61333" b="-195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BC9B82C-2A7A-404B-AD82-E5BB1A206241}"/>
                  </a:ext>
                </a:extLst>
              </p:cNvPr>
              <p:cNvSpPr txBox="1"/>
              <p:nvPr/>
            </p:nvSpPr>
            <p:spPr>
              <a:xfrm>
                <a:off x="4054314" y="4102877"/>
                <a:ext cx="1137427" cy="736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BC9B82C-2A7A-404B-AD82-E5BB1A206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314" y="4102877"/>
                <a:ext cx="1137427" cy="736227"/>
              </a:xfrm>
              <a:prstGeom prst="rect">
                <a:avLst/>
              </a:prstGeom>
              <a:blipFill>
                <a:blip r:embed="rId10"/>
                <a:stretch>
                  <a:fillRect l="-55556" t="-154237" r="-20000" b="-210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7B009FF-4769-D14A-93BB-BDC2F340D637}"/>
                  </a:ext>
                </a:extLst>
              </p:cNvPr>
              <p:cNvSpPr/>
              <p:nvPr/>
            </p:nvSpPr>
            <p:spPr>
              <a:xfrm>
                <a:off x="7127851" y="3924704"/>
                <a:ext cx="914400" cy="91440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7B009FF-4769-D14A-93BB-BDC2F340D6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851" y="3924704"/>
                <a:ext cx="914400" cy="914400"/>
              </a:xfrm>
              <a:prstGeom prst="rect">
                <a:avLst/>
              </a:prstGeom>
              <a:blipFill>
                <a:blip r:embed="rId11"/>
                <a:stretch>
                  <a:fillRect l="-60000" t="-85333" r="-17333" b="-12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下箭头 10">
            <a:extLst>
              <a:ext uri="{FF2B5EF4-FFF2-40B4-BE49-F238E27FC236}">
                <a16:creationId xmlns:a16="http://schemas.microsoft.com/office/drawing/2014/main" id="{62AE42F0-9B6A-6142-B016-1C177442498D}"/>
              </a:ext>
            </a:extLst>
          </p:cNvPr>
          <p:cNvSpPr/>
          <p:nvPr/>
        </p:nvSpPr>
        <p:spPr>
          <a:xfrm>
            <a:off x="5348177" y="2476075"/>
            <a:ext cx="1190846" cy="28968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下箭头 11">
            <a:extLst>
              <a:ext uri="{FF2B5EF4-FFF2-40B4-BE49-F238E27FC236}">
                <a16:creationId xmlns:a16="http://schemas.microsoft.com/office/drawing/2014/main" id="{18FD877E-058B-ED45-A66F-DCFDA25E8F91}"/>
              </a:ext>
            </a:extLst>
          </p:cNvPr>
          <p:cNvSpPr/>
          <p:nvPr/>
        </p:nvSpPr>
        <p:spPr>
          <a:xfrm>
            <a:off x="5348177" y="3680155"/>
            <a:ext cx="1190846" cy="28968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89A17A7-64FE-1E4D-9282-9FED17763299}"/>
                  </a:ext>
                </a:extLst>
              </p:cNvPr>
              <p:cNvSpPr txBox="1"/>
              <p:nvPr/>
            </p:nvSpPr>
            <p:spPr>
              <a:xfrm>
                <a:off x="5101026" y="2423245"/>
                <a:ext cx="494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89A17A7-64FE-1E4D-9282-9FED17763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026" y="2423245"/>
                <a:ext cx="494301" cy="369332"/>
              </a:xfrm>
              <a:prstGeom prst="rect">
                <a:avLst/>
              </a:prstGeom>
              <a:blipFill>
                <a:blip r:embed="rId12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0D3E248-188E-604E-BF97-A1AEED215BD7}"/>
                  </a:ext>
                </a:extLst>
              </p:cNvPr>
              <p:cNvSpPr txBox="1"/>
              <p:nvPr/>
            </p:nvSpPr>
            <p:spPr>
              <a:xfrm>
                <a:off x="5101026" y="3600503"/>
                <a:ext cx="4996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0D3E248-188E-604E-BF97-A1AEED215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026" y="3600503"/>
                <a:ext cx="49962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下箭头 14">
            <a:extLst>
              <a:ext uri="{FF2B5EF4-FFF2-40B4-BE49-F238E27FC236}">
                <a16:creationId xmlns:a16="http://schemas.microsoft.com/office/drawing/2014/main" id="{74A6DACF-BCE9-E14A-9B83-1B0EC7586CC5}"/>
              </a:ext>
            </a:extLst>
          </p:cNvPr>
          <p:cNvSpPr/>
          <p:nvPr/>
        </p:nvSpPr>
        <p:spPr>
          <a:xfrm>
            <a:off x="5348177" y="4972146"/>
            <a:ext cx="1190846" cy="28968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E081630-CD0D-A149-89AE-678BEC09CA5A}"/>
                  </a:ext>
                </a:extLst>
              </p:cNvPr>
              <p:cNvSpPr txBox="1"/>
              <p:nvPr/>
            </p:nvSpPr>
            <p:spPr>
              <a:xfrm>
                <a:off x="5101026" y="4919316"/>
                <a:ext cx="4996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E081630-CD0D-A149-89AE-678BEC09C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026" y="4919316"/>
                <a:ext cx="49962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2DF21295-C29C-D848-B8EC-0081E3B7DE3D}"/>
              </a:ext>
            </a:extLst>
          </p:cNvPr>
          <p:cNvSpPr txBox="1"/>
          <p:nvPr/>
        </p:nvSpPr>
        <p:spPr>
          <a:xfrm rot="5400000">
            <a:off x="4283768" y="53048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0588B7D-3C2E-AE49-8D72-F08AEE4E6EFA}"/>
              </a:ext>
            </a:extLst>
          </p:cNvPr>
          <p:cNvSpPr txBox="1"/>
          <p:nvPr/>
        </p:nvSpPr>
        <p:spPr>
          <a:xfrm rot="5400000">
            <a:off x="7377302" y="52037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sp>
        <p:nvSpPr>
          <p:cNvPr id="19" name="下箭头 18">
            <a:extLst>
              <a:ext uri="{FF2B5EF4-FFF2-40B4-BE49-F238E27FC236}">
                <a16:creationId xmlns:a16="http://schemas.microsoft.com/office/drawing/2014/main" id="{D4657B9B-029B-ED4A-B629-5AA246DDF8FA}"/>
              </a:ext>
            </a:extLst>
          </p:cNvPr>
          <p:cNvSpPr/>
          <p:nvPr/>
        </p:nvSpPr>
        <p:spPr>
          <a:xfrm>
            <a:off x="5348177" y="5697299"/>
            <a:ext cx="1190846" cy="28968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390DE83-5089-5B49-9257-D1FC0F82B1B3}"/>
                  </a:ext>
                </a:extLst>
              </p:cNvPr>
              <p:cNvSpPr txBox="1"/>
              <p:nvPr/>
            </p:nvSpPr>
            <p:spPr>
              <a:xfrm>
                <a:off x="5101026" y="5644469"/>
                <a:ext cx="496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390DE83-5089-5B49-9257-D1FC0F82B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026" y="5644469"/>
                <a:ext cx="49693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1DBE5FB-F6FE-4841-B030-0F68606748A3}"/>
                  </a:ext>
                </a:extLst>
              </p:cNvPr>
              <p:cNvSpPr txBox="1"/>
              <p:nvPr/>
            </p:nvSpPr>
            <p:spPr>
              <a:xfrm>
                <a:off x="4054314" y="6028330"/>
                <a:ext cx="1562351" cy="736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1DBE5FB-F6FE-4841-B030-0F6860674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314" y="6028330"/>
                <a:ext cx="1562351" cy="736227"/>
              </a:xfrm>
              <a:prstGeom prst="rect">
                <a:avLst/>
              </a:prstGeom>
              <a:blipFill>
                <a:blip r:embed="rId16"/>
                <a:stretch>
                  <a:fillRect l="-40323" t="-152542" b="-2118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BE9E807B-B517-9743-882B-C2E9AF4AA504}"/>
                  </a:ext>
                </a:extLst>
              </p:cNvPr>
              <p:cNvSpPr/>
              <p:nvPr/>
            </p:nvSpPr>
            <p:spPr>
              <a:xfrm>
                <a:off x="7127851" y="5887711"/>
                <a:ext cx="914400" cy="91440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05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BE9E807B-B517-9743-882B-C2E9AF4AA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851" y="5887711"/>
                <a:ext cx="914400" cy="914400"/>
              </a:xfrm>
              <a:prstGeom prst="rect">
                <a:avLst/>
              </a:prstGeom>
              <a:blipFill>
                <a:blip r:embed="rId17"/>
                <a:stretch>
                  <a:fillRect l="-40000" t="-44595" b="-75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FCB5731-221C-F34D-8DAF-64964D72EF2E}"/>
                  </a:ext>
                </a:extLst>
              </p:cNvPr>
              <p:cNvSpPr txBox="1"/>
              <p:nvPr/>
            </p:nvSpPr>
            <p:spPr>
              <a:xfrm>
                <a:off x="1327850" y="3508170"/>
                <a:ext cx="20839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zh-CN" dirty="0">
                    <a:solidFill>
                      <a:srgbClr val="C00000"/>
                    </a:solidFill>
                  </a:rPr>
                  <a:t> is not trivial even after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zh-CN" dirty="0">
                    <a:solidFill>
                      <a:srgbClr val="C00000"/>
                    </a:solidFill>
                  </a:rPr>
                  <a:t> restrictions</a:t>
                </a:r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FCB5731-221C-F34D-8DAF-64964D72E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850" y="3508170"/>
                <a:ext cx="2083981" cy="923330"/>
              </a:xfrm>
              <a:prstGeom prst="rect">
                <a:avLst/>
              </a:prstGeom>
              <a:blipFill>
                <a:blip r:embed="rId18"/>
                <a:stretch>
                  <a:fillRect l="-2424" t="-2740" b="-109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左大括号 23">
            <a:extLst>
              <a:ext uri="{FF2B5EF4-FFF2-40B4-BE49-F238E27FC236}">
                <a16:creationId xmlns:a16="http://schemas.microsoft.com/office/drawing/2014/main" id="{2A3AE82E-3877-F543-88F1-AFFA28DD6685}"/>
              </a:ext>
            </a:extLst>
          </p:cNvPr>
          <p:cNvSpPr/>
          <p:nvPr/>
        </p:nvSpPr>
        <p:spPr>
          <a:xfrm>
            <a:off x="3420258" y="2668771"/>
            <a:ext cx="297167" cy="3218939"/>
          </a:xfrm>
          <a:prstGeom prst="leftBrace">
            <a:avLst>
              <a:gd name="adj1" fmla="val 8333"/>
              <a:gd name="adj2" fmla="val 44385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E1BB317-7F4F-1D4F-80F8-36553E85B172}"/>
                  </a:ext>
                </a:extLst>
              </p:cNvPr>
              <p:cNvSpPr txBox="1"/>
              <p:nvPr/>
            </p:nvSpPr>
            <p:spPr>
              <a:xfrm>
                <a:off x="9431079" y="3601538"/>
                <a:ext cx="2414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C00000"/>
                    </a:solidFill>
                  </a:rPr>
                  <a:t>We can eliminate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kumimoji="1" lang="en-US" altLang="zh-CN" dirty="0">
                    <a:solidFill>
                      <a:srgbClr val="C00000"/>
                    </a:solidFill>
                  </a:rPr>
                  <a:t> gates per restriction</a:t>
                </a:r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E1BB317-7F4F-1D4F-80F8-36553E85B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079" y="3601538"/>
                <a:ext cx="2414937" cy="646331"/>
              </a:xfrm>
              <a:prstGeom prst="rect">
                <a:avLst/>
              </a:prstGeom>
              <a:blipFill>
                <a:blip r:embed="rId19"/>
                <a:stretch>
                  <a:fillRect l="-2094" t="-3846" r="-524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910F3EF5-E3C3-1A48-B716-B526012F14A3}"/>
              </a:ext>
            </a:extLst>
          </p:cNvPr>
          <p:cNvCxnSpPr/>
          <p:nvPr/>
        </p:nvCxnSpPr>
        <p:spPr>
          <a:xfrm flipH="1" flipV="1">
            <a:off x="8155172" y="2668771"/>
            <a:ext cx="1275907" cy="9317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D5797814-8D06-A14A-9E7C-96FB6B73F7E6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8155173" y="3785170"/>
            <a:ext cx="1275906" cy="13953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F9CA70C9-3897-9B40-9C2C-928FC9E0145E}"/>
              </a:ext>
            </a:extLst>
          </p:cNvPr>
          <p:cNvCxnSpPr>
            <a:cxnSpLocks/>
          </p:cNvCxnSpPr>
          <p:nvPr/>
        </p:nvCxnSpPr>
        <p:spPr>
          <a:xfrm flipH="1">
            <a:off x="8155172" y="4113488"/>
            <a:ext cx="1275908" cy="8586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D3544494-9D00-5C47-AD27-D484DD6DAD02}"/>
              </a:ext>
            </a:extLst>
          </p:cNvPr>
          <p:cNvCxnSpPr>
            <a:cxnSpLocks/>
          </p:cNvCxnSpPr>
          <p:nvPr/>
        </p:nvCxnSpPr>
        <p:spPr>
          <a:xfrm flipH="1">
            <a:off x="8155172" y="4272976"/>
            <a:ext cx="1350336" cy="142432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C85799CF-9543-6F47-9B5A-BD973EB84595}"/>
                  </a:ext>
                </a:extLst>
              </p:cNvPr>
              <p:cNvSpPr txBox="1"/>
              <p:nvPr/>
            </p:nvSpPr>
            <p:spPr>
              <a:xfrm>
                <a:off x="3009541" y="1491923"/>
                <a:ext cx="6559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kumimoji="1" lang="zh-CN" alt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C85799CF-9543-6F47-9B5A-BD973EB84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541" y="1491923"/>
                <a:ext cx="655949" cy="584775"/>
              </a:xfrm>
              <a:prstGeom prst="rect">
                <a:avLst/>
              </a:prstGeom>
              <a:blipFill>
                <a:blip r:embed="rId20"/>
                <a:stretch>
                  <a:fillRect l="-1923"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>
            <a:extLst>
              <a:ext uri="{FF2B5EF4-FFF2-40B4-BE49-F238E27FC236}">
                <a16:creationId xmlns:a16="http://schemas.microsoft.com/office/drawing/2014/main" id="{833E4195-1E33-7847-8ECE-67EF912F78E1}"/>
              </a:ext>
            </a:extLst>
          </p:cNvPr>
          <p:cNvSpPr txBox="1"/>
          <p:nvPr/>
        </p:nvSpPr>
        <p:spPr>
          <a:xfrm>
            <a:off x="11590812" y="331675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00B050"/>
                </a:solidFill>
              </a:rPr>
              <a:t>1</a:t>
            </a:r>
            <a:endParaRPr kumimoji="1" lang="zh-CN" alt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67FB863C-B780-9341-BBF0-E29D1EA7B449}"/>
                  </a:ext>
                </a:extLst>
              </p:cNvPr>
              <p:cNvSpPr txBox="1"/>
              <p:nvPr/>
            </p:nvSpPr>
            <p:spPr>
              <a:xfrm>
                <a:off x="2481885" y="3969835"/>
                <a:ext cx="11230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kumimoji="1" lang="zh-CN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67FB863C-B780-9341-BBF0-E29D1EA7B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885" y="3969835"/>
                <a:ext cx="112300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39A104C-56C9-9A4B-B3BF-968E9B005414}"/>
                  </a:ext>
                </a:extLst>
              </p:cNvPr>
              <p:cNvSpPr txBox="1"/>
              <p:nvPr/>
            </p:nvSpPr>
            <p:spPr>
              <a:xfrm>
                <a:off x="1003811" y="3154227"/>
                <a:ext cx="6559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kumimoji="1" lang="zh-CN" alt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39A104C-56C9-9A4B-B3BF-968E9B005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11" y="3154227"/>
                <a:ext cx="655949" cy="584775"/>
              </a:xfrm>
              <a:prstGeom prst="rect">
                <a:avLst/>
              </a:prstGeom>
              <a:blipFill>
                <a:blip r:embed="rId22"/>
                <a:stretch>
                  <a:fillRect l="-1923" r="-1923"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本框 40">
            <a:extLst>
              <a:ext uri="{FF2B5EF4-FFF2-40B4-BE49-F238E27FC236}">
                <a16:creationId xmlns:a16="http://schemas.microsoft.com/office/drawing/2014/main" id="{E256C0B5-69D2-CD42-9072-C6C5196F357E}"/>
              </a:ext>
            </a:extLst>
          </p:cNvPr>
          <p:cNvSpPr txBox="1"/>
          <p:nvPr/>
        </p:nvSpPr>
        <p:spPr>
          <a:xfrm>
            <a:off x="5616665" y="2423232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constant substitution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74239869-FD9D-594B-9C6F-049708C94D2D}"/>
              </a:ext>
            </a:extLst>
          </p:cNvPr>
          <p:cNvSpPr txBox="1"/>
          <p:nvPr/>
        </p:nvSpPr>
        <p:spPr>
          <a:xfrm>
            <a:off x="5624958" y="3610394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constant substitution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18AD6F6-F574-1A45-9057-CCC1DCFD69F1}"/>
              </a:ext>
            </a:extLst>
          </p:cNvPr>
          <p:cNvSpPr txBox="1"/>
          <p:nvPr/>
        </p:nvSpPr>
        <p:spPr>
          <a:xfrm>
            <a:off x="5603325" y="4869381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constant substitution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A31EF7E-DAD1-A348-BBB3-B406661CE745}"/>
              </a:ext>
            </a:extLst>
          </p:cNvPr>
          <p:cNvSpPr txBox="1"/>
          <p:nvPr/>
        </p:nvSpPr>
        <p:spPr>
          <a:xfrm>
            <a:off x="5595327" y="5644469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constant substitution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sp>
        <p:nvSpPr>
          <p:cNvPr id="45" name="爆炸形 2 44">
            <a:extLst>
              <a:ext uri="{FF2B5EF4-FFF2-40B4-BE49-F238E27FC236}">
                <a16:creationId xmlns:a16="http://schemas.microsoft.com/office/drawing/2014/main" id="{74C2D057-4C69-A746-998F-4F237E852D73}"/>
              </a:ext>
            </a:extLst>
          </p:cNvPr>
          <p:cNvSpPr/>
          <p:nvPr/>
        </p:nvSpPr>
        <p:spPr>
          <a:xfrm rot="721696">
            <a:off x="8608811" y="4897458"/>
            <a:ext cx="3436581" cy="1574726"/>
          </a:xfrm>
          <a:prstGeom prst="irregularSeal2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BFF9B012-E3F0-4140-836F-638381730271}"/>
                  </a:ext>
                </a:extLst>
              </p:cNvPr>
              <p:cNvSpPr txBox="1"/>
              <p:nvPr/>
            </p:nvSpPr>
            <p:spPr>
              <a:xfrm>
                <a:off x="9441711" y="5338212"/>
                <a:ext cx="21169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zh-CN" dirty="0">
                    <a:solidFill>
                      <a:srgbClr val="C00000"/>
                    </a:solidFill>
                  </a:rPr>
                  <a:t> requires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 </m:t>
                    </m:r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zh-CN" dirty="0">
                    <a:solidFill>
                      <a:srgbClr val="C00000"/>
                    </a:solidFill>
                  </a:rPr>
                  <a:t> circuit</a:t>
                </a:r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BFF9B012-E3F0-4140-836F-638381730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711" y="5338212"/>
                <a:ext cx="2116991" cy="646331"/>
              </a:xfrm>
              <a:prstGeom prst="rect">
                <a:avLst/>
              </a:prstGeom>
              <a:blipFill>
                <a:blip r:embed="rId23"/>
                <a:stretch>
                  <a:fillRect l="-595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3529D37E-619C-A14B-9BF0-18E58ED29CF7}"/>
                  </a:ext>
                </a:extLst>
              </p:cNvPr>
              <p:cNvSpPr txBox="1"/>
              <p:nvPr/>
            </p:nvSpPr>
            <p:spPr>
              <a:xfrm>
                <a:off x="9141536" y="5157573"/>
                <a:ext cx="5373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kumimoji="1" lang="zh-CN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3529D37E-619C-A14B-9BF0-18E58ED29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536" y="5157573"/>
                <a:ext cx="537327" cy="461665"/>
              </a:xfrm>
              <a:prstGeom prst="rect">
                <a:avLst/>
              </a:prstGeom>
              <a:blipFill>
                <a:blip r:embed="rId24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C69306BA-A06C-F241-81DB-82A51880C54F}"/>
                  </a:ext>
                </a:extLst>
              </p:cNvPr>
              <p:cNvSpPr txBox="1"/>
              <p:nvPr/>
            </p:nvSpPr>
            <p:spPr>
              <a:xfrm>
                <a:off x="9410199" y="5766725"/>
                <a:ext cx="9871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kumimoji="1" lang="zh-CN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C69306BA-A06C-F241-81DB-82A51880C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199" y="5766725"/>
                <a:ext cx="987193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组合 44">
            <a:extLst>
              <a:ext uri="{FF2B5EF4-FFF2-40B4-BE49-F238E27FC236}">
                <a16:creationId xmlns:a16="http://schemas.microsoft.com/office/drawing/2014/main" id="{C21D467A-6698-B293-0D1C-A28AD4FA36BB}"/>
              </a:ext>
            </a:extLst>
          </p:cNvPr>
          <p:cNvGrpSpPr/>
          <p:nvPr/>
        </p:nvGrpSpPr>
        <p:grpSpPr>
          <a:xfrm>
            <a:off x="8844883" y="515121"/>
            <a:ext cx="471988" cy="369332"/>
            <a:chOff x="3227394" y="1890984"/>
            <a:chExt cx="47198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5">
                  <a:extLst>
                    <a:ext uri="{FF2B5EF4-FFF2-40B4-BE49-F238E27FC236}">
                      <a16:creationId xmlns:a16="http://schemas.microsoft.com/office/drawing/2014/main" id="{46BFCF95-8187-FC15-8383-7A5377286AA1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CCE8B16C-F242-D548-9B47-07E8D3013F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椭圆 46">
              <a:extLst>
                <a:ext uri="{FF2B5EF4-FFF2-40B4-BE49-F238E27FC236}">
                  <a16:creationId xmlns:a16="http://schemas.microsoft.com/office/drawing/2014/main" id="{6F8EB583-5F1D-710F-E580-EDDCA98B868D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52" name="组合 47">
            <a:extLst>
              <a:ext uri="{FF2B5EF4-FFF2-40B4-BE49-F238E27FC236}">
                <a16:creationId xmlns:a16="http://schemas.microsoft.com/office/drawing/2014/main" id="{0B526D33-DCAD-0B7B-9E67-D7E257D83459}"/>
              </a:ext>
            </a:extLst>
          </p:cNvPr>
          <p:cNvGrpSpPr/>
          <p:nvPr/>
        </p:nvGrpSpPr>
        <p:grpSpPr>
          <a:xfrm>
            <a:off x="9314429" y="1283348"/>
            <a:ext cx="478015" cy="369332"/>
            <a:chOff x="3209280" y="1900574"/>
            <a:chExt cx="47801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48">
                  <a:extLst>
                    <a:ext uri="{FF2B5EF4-FFF2-40B4-BE49-F238E27FC236}">
                      <a16:creationId xmlns:a16="http://schemas.microsoft.com/office/drawing/2014/main" id="{19BF9839-6BD0-5D6B-867A-95DB4529C77E}"/>
                    </a:ext>
                  </a:extLst>
                </p:cNvPr>
                <p:cNvSpPr txBox="1"/>
                <p:nvPr/>
              </p:nvSpPr>
              <p:spPr>
                <a:xfrm>
                  <a:off x="3209280" y="1900574"/>
                  <a:ext cx="4780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53" name="文本框 48">
                  <a:extLst>
                    <a:ext uri="{FF2B5EF4-FFF2-40B4-BE49-F238E27FC236}">
                      <a16:creationId xmlns:a16="http://schemas.microsoft.com/office/drawing/2014/main" id="{19BF9839-6BD0-5D6B-867A-95DB4529C7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9280" y="1900574"/>
                  <a:ext cx="478015" cy="369332"/>
                </a:xfrm>
                <a:prstGeom prst="rect">
                  <a:avLst/>
                </a:prstGeom>
                <a:blipFill>
                  <a:blip r:embed="rId2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椭圆 49">
              <a:extLst>
                <a:ext uri="{FF2B5EF4-FFF2-40B4-BE49-F238E27FC236}">
                  <a16:creationId xmlns:a16="http://schemas.microsoft.com/office/drawing/2014/main" id="{896C38FA-C105-D64D-75BE-4C74EEA03EDA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55" name="直线箭头连接符 50">
            <a:extLst>
              <a:ext uri="{FF2B5EF4-FFF2-40B4-BE49-F238E27FC236}">
                <a16:creationId xmlns:a16="http://schemas.microsoft.com/office/drawing/2014/main" id="{31DD083C-D266-D828-41BC-2D80681AFA70}"/>
              </a:ext>
            </a:extLst>
          </p:cNvPr>
          <p:cNvCxnSpPr>
            <a:cxnSpLocks/>
            <a:stCxn id="54" idx="5"/>
          </p:cNvCxnSpPr>
          <p:nvPr/>
        </p:nvCxnSpPr>
        <p:spPr>
          <a:xfrm>
            <a:off x="9670600" y="1594559"/>
            <a:ext cx="212072" cy="71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3">
            <a:extLst>
              <a:ext uri="{FF2B5EF4-FFF2-40B4-BE49-F238E27FC236}">
                <a16:creationId xmlns:a16="http://schemas.microsoft.com/office/drawing/2014/main" id="{C2D6AD80-7015-214C-DA8D-53F437145655}"/>
              </a:ext>
            </a:extLst>
          </p:cNvPr>
          <p:cNvCxnSpPr>
            <a:cxnSpLocks/>
          </p:cNvCxnSpPr>
          <p:nvPr/>
        </p:nvCxnSpPr>
        <p:spPr>
          <a:xfrm flipH="1">
            <a:off x="9269518" y="1594559"/>
            <a:ext cx="175418" cy="71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5">
            <a:extLst>
              <a:ext uri="{FF2B5EF4-FFF2-40B4-BE49-F238E27FC236}">
                <a16:creationId xmlns:a16="http://schemas.microsoft.com/office/drawing/2014/main" id="{C79AB954-CF2A-BBDF-3CEF-DC2FEEB47C51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9159999" y="860188"/>
            <a:ext cx="276275" cy="500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线箭头连接符 58">
            <a:extLst>
              <a:ext uri="{FF2B5EF4-FFF2-40B4-BE49-F238E27FC236}">
                <a16:creationId xmlns:a16="http://schemas.microsoft.com/office/drawing/2014/main" id="{62928A29-FC92-DD85-7894-5F13E71125C8}"/>
              </a:ext>
            </a:extLst>
          </p:cNvPr>
          <p:cNvCxnSpPr>
            <a:cxnSpLocks/>
            <a:stCxn id="51" idx="3"/>
            <a:endCxn id="60" idx="0"/>
          </p:cNvCxnSpPr>
          <p:nvPr/>
        </p:nvCxnSpPr>
        <p:spPr>
          <a:xfrm flipH="1">
            <a:off x="8793125" y="835922"/>
            <a:ext cx="155489" cy="551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线箭头连接符 62">
            <a:extLst>
              <a:ext uri="{FF2B5EF4-FFF2-40B4-BE49-F238E27FC236}">
                <a16:creationId xmlns:a16="http://schemas.microsoft.com/office/drawing/2014/main" id="{B18D9CE4-526A-BC31-80D1-69B3E508E02F}"/>
              </a:ext>
            </a:extLst>
          </p:cNvPr>
          <p:cNvCxnSpPr>
            <a:cxnSpLocks/>
          </p:cNvCxnSpPr>
          <p:nvPr/>
        </p:nvCxnSpPr>
        <p:spPr>
          <a:xfrm flipH="1">
            <a:off x="9652898" y="930362"/>
            <a:ext cx="189355" cy="411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117">
            <a:extLst>
              <a:ext uri="{FF2B5EF4-FFF2-40B4-BE49-F238E27FC236}">
                <a16:creationId xmlns:a16="http://schemas.microsoft.com/office/drawing/2014/main" id="{DCB9C44D-4680-AEED-EAC1-2B1795E07F84}"/>
              </a:ext>
            </a:extLst>
          </p:cNvPr>
          <p:cNvSpPr/>
          <p:nvPr/>
        </p:nvSpPr>
        <p:spPr>
          <a:xfrm>
            <a:off x="8627431" y="1387396"/>
            <a:ext cx="331388" cy="33138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1" name="椭圆 118">
            <a:extLst>
              <a:ext uri="{FF2B5EF4-FFF2-40B4-BE49-F238E27FC236}">
                <a16:creationId xmlns:a16="http://schemas.microsoft.com/office/drawing/2014/main" id="{2BA91088-B329-5F37-57BF-EC1ECE4989C4}"/>
              </a:ext>
            </a:extLst>
          </p:cNvPr>
          <p:cNvSpPr/>
          <p:nvPr/>
        </p:nvSpPr>
        <p:spPr>
          <a:xfrm>
            <a:off x="9085676" y="2289952"/>
            <a:ext cx="331388" cy="33138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2" name="椭圆 119">
            <a:extLst>
              <a:ext uri="{FF2B5EF4-FFF2-40B4-BE49-F238E27FC236}">
                <a16:creationId xmlns:a16="http://schemas.microsoft.com/office/drawing/2014/main" id="{B038ADB1-87DB-80F4-F3D2-7248C072528E}"/>
              </a:ext>
            </a:extLst>
          </p:cNvPr>
          <p:cNvSpPr/>
          <p:nvPr/>
        </p:nvSpPr>
        <p:spPr>
          <a:xfrm>
            <a:off x="9730453" y="2300460"/>
            <a:ext cx="331388" cy="33138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63" name="组合 44">
            <a:extLst>
              <a:ext uri="{FF2B5EF4-FFF2-40B4-BE49-F238E27FC236}">
                <a16:creationId xmlns:a16="http://schemas.microsoft.com/office/drawing/2014/main" id="{929D1663-22BF-8368-1177-3192E6643D07}"/>
              </a:ext>
            </a:extLst>
          </p:cNvPr>
          <p:cNvGrpSpPr/>
          <p:nvPr/>
        </p:nvGrpSpPr>
        <p:grpSpPr>
          <a:xfrm>
            <a:off x="9702668" y="572017"/>
            <a:ext cx="377026" cy="369332"/>
            <a:chOff x="3259462" y="1909956"/>
            <a:chExt cx="37702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本框 45">
                  <a:extLst>
                    <a:ext uri="{FF2B5EF4-FFF2-40B4-BE49-F238E27FC236}">
                      <a16:creationId xmlns:a16="http://schemas.microsoft.com/office/drawing/2014/main" id="{0FF33AA7-15E1-CA5A-9411-9BD79707E5AC}"/>
                    </a:ext>
                  </a:extLst>
                </p:cNvPr>
                <p:cNvSpPr txBox="1"/>
                <p:nvPr/>
              </p:nvSpPr>
              <p:spPr>
                <a:xfrm>
                  <a:off x="3259462" y="1909956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64" name="文本框 45">
                  <a:extLst>
                    <a:ext uri="{FF2B5EF4-FFF2-40B4-BE49-F238E27FC236}">
                      <a16:creationId xmlns:a16="http://schemas.microsoft.com/office/drawing/2014/main" id="{0FF33AA7-15E1-CA5A-9411-9BD79707E5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9462" y="1909956"/>
                  <a:ext cx="377026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椭圆 46">
              <a:extLst>
                <a:ext uri="{FF2B5EF4-FFF2-40B4-BE49-F238E27FC236}">
                  <a16:creationId xmlns:a16="http://schemas.microsoft.com/office/drawing/2014/main" id="{4D11CA2D-2D3A-46FC-871E-B0D697AF2D9B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66" name="组合 44">
            <a:extLst>
              <a:ext uri="{FF2B5EF4-FFF2-40B4-BE49-F238E27FC236}">
                <a16:creationId xmlns:a16="http://schemas.microsoft.com/office/drawing/2014/main" id="{8EA030CD-13C8-D624-A55D-C4480D40524D}"/>
              </a:ext>
            </a:extLst>
          </p:cNvPr>
          <p:cNvGrpSpPr/>
          <p:nvPr/>
        </p:nvGrpSpPr>
        <p:grpSpPr>
          <a:xfrm>
            <a:off x="10739439" y="553639"/>
            <a:ext cx="471988" cy="369332"/>
            <a:chOff x="3227394" y="1890984"/>
            <a:chExt cx="47198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文本框 45">
                  <a:extLst>
                    <a:ext uri="{FF2B5EF4-FFF2-40B4-BE49-F238E27FC236}">
                      <a16:creationId xmlns:a16="http://schemas.microsoft.com/office/drawing/2014/main" id="{B4381DB3-CE16-26C2-CB09-F5C7441DF27F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CCE8B16C-F242-D548-9B47-07E8D3013F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椭圆 46">
              <a:extLst>
                <a:ext uri="{FF2B5EF4-FFF2-40B4-BE49-F238E27FC236}">
                  <a16:creationId xmlns:a16="http://schemas.microsoft.com/office/drawing/2014/main" id="{B29D3A78-8073-102D-30A9-54A4A05425C9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75" name="直线箭头连接符 58">
            <a:extLst>
              <a:ext uri="{FF2B5EF4-FFF2-40B4-BE49-F238E27FC236}">
                <a16:creationId xmlns:a16="http://schemas.microsoft.com/office/drawing/2014/main" id="{1E461BD2-753B-676F-4AE9-5F570EFF51C1}"/>
              </a:ext>
            </a:extLst>
          </p:cNvPr>
          <p:cNvCxnSpPr>
            <a:cxnSpLocks/>
            <a:stCxn id="68" idx="3"/>
            <a:endCxn id="77" idx="0"/>
          </p:cNvCxnSpPr>
          <p:nvPr/>
        </p:nvCxnSpPr>
        <p:spPr>
          <a:xfrm flipH="1">
            <a:off x="10687681" y="874440"/>
            <a:ext cx="155489" cy="551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椭圆 117">
            <a:extLst>
              <a:ext uri="{FF2B5EF4-FFF2-40B4-BE49-F238E27FC236}">
                <a16:creationId xmlns:a16="http://schemas.microsoft.com/office/drawing/2014/main" id="{FC7A6A7D-FD29-12BE-149E-242B4259B39B}"/>
              </a:ext>
            </a:extLst>
          </p:cNvPr>
          <p:cNvSpPr/>
          <p:nvPr/>
        </p:nvSpPr>
        <p:spPr>
          <a:xfrm>
            <a:off x="10521987" y="1425914"/>
            <a:ext cx="331388" cy="33138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8" name="椭圆 118">
            <a:extLst>
              <a:ext uri="{FF2B5EF4-FFF2-40B4-BE49-F238E27FC236}">
                <a16:creationId xmlns:a16="http://schemas.microsoft.com/office/drawing/2014/main" id="{C08FD662-77F2-D27C-422E-EFE6B6CDE2A9}"/>
              </a:ext>
            </a:extLst>
          </p:cNvPr>
          <p:cNvSpPr/>
          <p:nvPr/>
        </p:nvSpPr>
        <p:spPr>
          <a:xfrm>
            <a:off x="10980232" y="2328470"/>
            <a:ext cx="331388" cy="33138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9" name="椭圆 119">
            <a:extLst>
              <a:ext uri="{FF2B5EF4-FFF2-40B4-BE49-F238E27FC236}">
                <a16:creationId xmlns:a16="http://schemas.microsoft.com/office/drawing/2014/main" id="{B2E618DE-5CB2-EACA-B5DA-7774E85E0052}"/>
              </a:ext>
            </a:extLst>
          </p:cNvPr>
          <p:cNvSpPr/>
          <p:nvPr/>
        </p:nvSpPr>
        <p:spPr>
          <a:xfrm>
            <a:off x="11625009" y="2338978"/>
            <a:ext cx="331388" cy="33138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83" name="直线箭头连接符 55">
            <a:extLst>
              <a:ext uri="{FF2B5EF4-FFF2-40B4-BE49-F238E27FC236}">
                <a16:creationId xmlns:a16="http://schemas.microsoft.com/office/drawing/2014/main" id="{BAAA831C-FF0E-B4CA-6E73-B30E4666A303}"/>
              </a:ext>
            </a:extLst>
          </p:cNvPr>
          <p:cNvCxnSpPr>
            <a:cxnSpLocks/>
            <a:endCxn id="78" idx="0"/>
          </p:cNvCxnSpPr>
          <p:nvPr/>
        </p:nvCxnSpPr>
        <p:spPr>
          <a:xfrm>
            <a:off x="11019069" y="922262"/>
            <a:ext cx="126857" cy="1406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线箭头连接符 55">
            <a:extLst>
              <a:ext uri="{FF2B5EF4-FFF2-40B4-BE49-F238E27FC236}">
                <a16:creationId xmlns:a16="http://schemas.microsoft.com/office/drawing/2014/main" id="{53044AEE-5BD6-B07D-FFC0-99A2ABFFB6BC}"/>
              </a:ext>
            </a:extLst>
          </p:cNvPr>
          <p:cNvCxnSpPr>
            <a:cxnSpLocks/>
            <a:endCxn id="79" idx="0"/>
          </p:cNvCxnSpPr>
          <p:nvPr/>
        </p:nvCxnSpPr>
        <p:spPr>
          <a:xfrm>
            <a:off x="11108916" y="842188"/>
            <a:ext cx="681787" cy="1496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右箭头 15">
            <a:extLst>
              <a:ext uri="{FF2B5EF4-FFF2-40B4-BE49-F238E27FC236}">
                <a16:creationId xmlns:a16="http://schemas.microsoft.com/office/drawing/2014/main" id="{E9D5DB6F-EC14-0E16-B7D2-CBA50CC55278}"/>
              </a:ext>
            </a:extLst>
          </p:cNvPr>
          <p:cNvSpPr/>
          <p:nvPr/>
        </p:nvSpPr>
        <p:spPr>
          <a:xfrm>
            <a:off x="9842253" y="1411030"/>
            <a:ext cx="604333" cy="299342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0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36" grpId="0"/>
      <p:bldP spid="38" grpId="0"/>
      <p:bldP spid="39" grpId="0"/>
      <p:bldP spid="40" grpId="1"/>
      <p:bldP spid="41" grpId="0"/>
      <p:bldP spid="42" grpId="0"/>
      <p:bldP spid="43" grpId="0"/>
      <p:bldP spid="44" grpId="0"/>
      <p:bldP spid="45" grpId="0" animBg="1"/>
      <p:bldP spid="47" grpId="0"/>
      <p:bldP spid="49" grpId="0"/>
      <p:bldP spid="50" grpId="0"/>
      <p:bldP spid="60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620AB3-B02C-3A4D-B602-72787C5C7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Extend the hard function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D3E435-0F29-A641-97A4-7FE42CE6C6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825255"/>
                <a:ext cx="8915400" cy="4288466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800" dirty="0">
                    <a:solidFill>
                      <a:srgbClr val="00B050"/>
                    </a:solidFill>
                  </a:rPr>
                  <a:t>Affine disperser </a:t>
                </a:r>
                <a:r>
                  <a:rPr lang="en-US" altLang="zh-CN" sz="2800" dirty="0"/>
                  <a:t>for sublinear dimensions</a:t>
                </a:r>
              </a:p>
              <a:p>
                <a:pPr lvl="1"/>
                <a:r>
                  <a:rPr lang="en-US" altLang="zh-CN" sz="2400" dirty="0"/>
                  <a:t>Functions that are not trivial if the inputs are restricted to an affine subspace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/>
                  <a:t> dimension.</a:t>
                </a:r>
              </a:p>
              <a:p>
                <a:pPr lvl="1"/>
                <a:r>
                  <a:rPr lang="en-US" altLang="zh-CN" sz="2400" dirty="0"/>
                  <a:t>Allow us to perform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/>
                  <a:t> affine substitutions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⨁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altLang="zh-CN" sz="2400" dirty="0"/>
              </a:p>
              <a:p>
                <a:endParaRPr lang="en-US" altLang="zh-CN" sz="2600" dirty="0"/>
              </a:p>
              <a:p>
                <a:r>
                  <a:rPr lang="en-US" altLang="zh-CN" sz="2600" dirty="0"/>
                  <a:t>Known to </a:t>
                </a:r>
                <a:r>
                  <a:rPr lang="en-US" altLang="zh-CN" sz="2600"/>
                  <a:t>have constructions in </a:t>
                </a:r>
                <a:r>
                  <a:rPr lang="en-US" altLang="zh-CN" sz="2600" dirty="0"/>
                  <a:t>P [Li11; BK12; Li15]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D3E435-0F29-A641-97A4-7FE42CE6C6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825255"/>
                <a:ext cx="8915400" cy="4288466"/>
              </a:xfrm>
              <a:blipFill>
                <a:blip r:embed="rId6"/>
                <a:stretch>
                  <a:fillRect l="-1425" t="-1475" r="-570" b="-6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747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DA31A63-37E9-3C46-8384-879CC82AB1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Towards better-than-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dirty="0"/>
                  <a:t> lower bound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DA31A63-37E9-3C46-8384-879CC82AB1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137" t="-67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F9501C-E71F-5749-94D1-908813896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233961"/>
            <a:ext cx="8915400" cy="3777622"/>
          </a:xfrm>
        </p:spPr>
        <p:txBody>
          <a:bodyPr>
            <a:normAutofit/>
          </a:bodyPr>
          <a:lstStyle/>
          <a:p>
            <a:r>
              <a:rPr kumimoji="1" lang="en-US" altLang="zh-CN" sz="2800" dirty="0"/>
              <a:t>Constant substitution, affine substitution</a:t>
            </a:r>
          </a:p>
          <a:p>
            <a:r>
              <a:rPr kumimoji="1" lang="en-US" altLang="zh-CN" sz="2800" dirty="0"/>
              <a:t>Ideal goal: 4 gates per substitution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05859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79F1AA7-E0D1-8F48-8375-998C734AC1AC}"/>
                  </a:ext>
                </a:extLst>
              </p:cNvPr>
              <p:cNvSpPr txBox="1"/>
              <p:nvPr/>
            </p:nvSpPr>
            <p:spPr>
              <a:xfrm>
                <a:off x="3264195" y="1786731"/>
                <a:ext cx="24546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79F1AA7-E0D1-8F48-8375-998C734AC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195" y="1786731"/>
                <a:ext cx="2454646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72B6105-4B9C-DE45-84A0-9BD9351BA9FF}"/>
                  </a:ext>
                </a:extLst>
              </p:cNvPr>
              <p:cNvSpPr/>
              <p:nvPr/>
            </p:nvSpPr>
            <p:spPr>
              <a:xfrm>
                <a:off x="7127851" y="1561675"/>
                <a:ext cx="914400" cy="91440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72B6105-4B9C-DE45-84A0-9BD9351BA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851" y="1561675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BEE2567-F6AE-754F-BDCD-1C5557A228F1}"/>
                  </a:ext>
                </a:extLst>
              </p:cNvPr>
              <p:cNvSpPr txBox="1"/>
              <p:nvPr/>
            </p:nvSpPr>
            <p:spPr>
              <a:xfrm>
                <a:off x="4054314" y="2943928"/>
                <a:ext cx="874407" cy="736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BEE2567-F6AE-754F-BDCD-1C5557A22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314" y="2943928"/>
                <a:ext cx="874407" cy="736227"/>
              </a:xfrm>
              <a:prstGeom prst="rect">
                <a:avLst/>
              </a:prstGeom>
              <a:blipFill>
                <a:blip r:embed="rId7"/>
                <a:stretch>
                  <a:fillRect l="-71429" t="-152542" r="-54286" b="-2118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B342392-95FA-C541-8D3F-94602B5F2B40}"/>
                  </a:ext>
                </a:extLst>
              </p:cNvPr>
              <p:cNvSpPr/>
              <p:nvPr/>
            </p:nvSpPr>
            <p:spPr>
              <a:xfrm>
                <a:off x="7128449" y="2765755"/>
                <a:ext cx="914400" cy="91440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B342392-95FA-C541-8D3F-94602B5F2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449" y="2765755"/>
                <a:ext cx="914400" cy="914400"/>
              </a:xfrm>
              <a:prstGeom prst="rect">
                <a:avLst/>
              </a:prstGeom>
              <a:blipFill>
                <a:blip r:embed="rId8"/>
                <a:stretch>
                  <a:fillRect l="-86667" t="-140541" r="-61333" b="-195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BC9B82C-2A7A-404B-AD82-E5BB1A206241}"/>
                  </a:ext>
                </a:extLst>
              </p:cNvPr>
              <p:cNvSpPr txBox="1"/>
              <p:nvPr/>
            </p:nvSpPr>
            <p:spPr>
              <a:xfrm>
                <a:off x="4054314" y="4102877"/>
                <a:ext cx="1137427" cy="736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BC9B82C-2A7A-404B-AD82-E5BB1A206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314" y="4102877"/>
                <a:ext cx="1137427" cy="736227"/>
              </a:xfrm>
              <a:prstGeom prst="rect">
                <a:avLst/>
              </a:prstGeom>
              <a:blipFill>
                <a:blip r:embed="rId9"/>
                <a:stretch>
                  <a:fillRect l="-55556" t="-154237" r="-20000" b="-210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7B009FF-4769-D14A-93BB-BDC2F340D637}"/>
                  </a:ext>
                </a:extLst>
              </p:cNvPr>
              <p:cNvSpPr/>
              <p:nvPr/>
            </p:nvSpPr>
            <p:spPr>
              <a:xfrm>
                <a:off x="7127851" y="3924704"/>
                <a:ext cx="914400" cy="91440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7B009FF-4769-D14A-93BB-BDC2F340D6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851" y="3924704"/>
                <a:ext cx="914400" cy="914400"/>
              </a:xfrm>
              <a:prstGeom prst="rect">
                <a:avLst/>
              </a:prstGeom>
              <a:blipFill>
                <a:blip r:embed="rId10"/>
                <a:stretch>
                  <a:fillRect l="-60000" t="-85333" r="-17333" b="-12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下箭头 10">
            <a:extLst>
              <a:ext uri="{FF2B5EF4-FFF2-40B4-BE49-F238E27FC236}">
                <a16:creationId xmlns:a16="http://schemas.microsoft.com/office/drawing/2014/main" id="{62AE42F0-9B6A-6142-B016-1C177442498D}"/>
              </a:ext>
            </a:extLst>
          </p:cNvPr>
          <p:cNvSpPr/>
          <p:nvPr/>
        </p:nvSpPr>
        <p:spPr>
          <a:xfrm>
            <a:off x="5348177" y="2476075"/>
            <a:ext cx="1190846" cy="28968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下箭头 11">
            <a:extLst>
              <a:ext uri="{FF2B5EF4-FFF2-40B4-BE49-F238E27FC236}">
                <a16:creationId xmlns:a16="http://schemas.microsoft.com/office/drawing/2014/main" id="{18FD877E-058B-ED45-A66F-DCFDA25E8F91}"/>
              </a:ext>
            </a:extLst>
          </p:cNvPr>
          <p:cNvSpPr/>
          <p:nvPr/>
        </p:nvSpPr>
        <p:spPr>
          <a:xfrm>
            <a:off x="5348177" y="3680155"/>
            <a:ext cx="1190846" cy="28968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89A17A7-64FE-1E4D-9282-9FED17763299}"/>
                  </a:ext>
                </a:extLst>
              </p:cNvPr>
              <p:cNvSpPr txBox="1"/>
              <p:nvPr/>
            </p:nvSpPr>
            <p:spPr>
              <a:xfrm>
                <a:off x="5101026" y="2423245"/>
                <a:ext cx="494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89A17A7-64FE-1E4D-9282-9FED17763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026" y="2423245"/>
                <a:ext cx="494301" cy="369332"/>
              </a:xfrm>
              <a:prstGeom prst="rect">
                <a:avLst/>
              </a:prstGeom>
              <a:blipFill>
                <a:blip r:embed="rId11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0D3E248-188E-604E-BF97-A1AEED215BD7}"/>
                  </a:ext>
                </a:extLst>
              </p:cNvPr>
              <p:cNvSpPr txBox="1"/>
              <p:nvPr/>
            </p:nvSpPr>
            <p:spPr>
              <a:xfrm>
                <a:off x="5101026" y="3600503"/>
                <a:ext cx="4996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0D3E248-188E-604E-BF97-A1AEED215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026" y="3600503"/>
                <a:ext cx="49962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下箭头 14">
            <a:extLst>
              <a:ext uri="{FF2B5EF4-FFF2-40B4-BE49-F238E27FC236}">
                <a16:creationId xmlns:a16="http://schemas.microsoft.com/office/drawing/2014/main" id="{74A6DACF-BCE9-E14A-9B83-1B0EC7586CC5}"/>
              </a:ext>
            </a:extLst>
          </p:cNvPr>
          <p:cNvSpPr/>
          <p:nvPr/>
        </p:nvSpPr>
        <p:spPr>
          <a:xfrm>
            <a:off x="5348177" y="4972146"/>
            <a:ext cx="1190846" cy="28968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E081630-CD0D-A149-89AE-678BEC09CA5A}"/>
                  </a:ext>
                </a:extLst>
              </p:cNvPr>
              <p:cNvSpPr txBox="1"/>
              <p:nvPr/>
            </p:nvSpPr>
            <p:spPr>
              <a:xfrm>
                <a:off x="5101026" y="4919316"/>
                <a:ext cx="4996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E081630-CD0D-A149-89AE-678BEC09C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026" y="4919316"/>
                <a:ext cx="49962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2DF21295-C29C-D848-B8EC-0081E3B7DE3D}"/>
              </a:ext>
            </a:extLst>
          </p:cNvPr>
          <p:cNvSpPr txBox="1"/>
          <p:nvPr/>
        </p:nvSpPr>
        <p:spPr>
          <a:xfrm rot="5400000">
            <a:off x="4283768" y="53048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0588B7D-3C2E-AE49-8D72-F08AEE4E6EFA}"/>
              </a:ext>
            </a:extLst>
          </p:cNvPr>
          <p:cNvSpPr txBox="1"/>
          <p:nvPr/>
        </p:nvSpPr>
        <p:spPr>
          <a:xfrm rot="5400000">
            <a:off x="7377302" y="52037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sp>
        <p:nvSpPr>
          <p:cNvPr id="19" name="下箭头 18">
            <a:extLst>
              <a:ext uri="{FF2B5EF4-FFF2-40B4-BE49-F238E27FC236}">
                <a16:creationId xmlns:a16="http://schemas.microsoft.com/office/drawing/2014/main" id="{D4657B9B-029B-ED4A-B629-5AA246DDF8FA}"/>
              </a:ext>
            </a:extLst>
          </p:cNvPr>
          <p:cNvSpPr/>
          <p:nvPr/>
        </p:nvSpPr>
        <p:spPr>
          <a:xfrm>
            <a:off x="5348177" y="5697299"/>
            <a:ext cx="1190846" cy="28968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390DE83-5089-5B49-9257-D1FC0F82B1B3}"/>
                  </a:ext>
                </a:extLst>
              </p:cNvPr>
              <p:cNvSpPr txBox="1"/>
              <p:nvPr/>
            </p:nvSpPr>
            <p:spPr>
              <a:xfrm>
                <a:off x="5101026" y="5644469"/>
                <a:ext cx="496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390DE83-5089-5B49-9257-D1FC0F82B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026" y="5644469"/>
                <a:ext cx="49693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1DBE5FB-F6FE-4841-B030-0F68606748A3}"/>
                  </a:ext>
                </a:extLst>
              </p:cNvPr>
              <p:cNvSpPr txBox="1"/>
              <p:nvPr/>
            </p:nvSpPr>
            <p:spPr>
              <a:xfrm>
                <a:off x="4054314" y="6028330"/>
                <a:ext cx="1562351" cy="736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1DBE5FB-F6FE-4841-B030-0F6860674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314" y="6028330"/>
                <a:ext cx="1562351" cy="736227"/>
              </a:xfrm>
              <a:prstGeom prst="rect">
                <a:avLst/>
              </a:prstGeom>
              <a:blipFill>
                <a:blip r:embed="rId15"/>
                <a:stretch>
                  <a:fillRect l="-40323" t="-152542" b="-2118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BE9E807B-B517-9743-882B-C2E9AF4AA504}"/>
                  </a:ext>
                </a:extLst>
              </p:cNvPr>
              <p:cNvSpPr/>
              <p:nvPr/>
            </p:nvSpPr>
            <p:spPr>
              <a:xfrm>
                <a:off x="7127851" y="5887711"/>
                <a:ext cx="914400" cy="91440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05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BE9E807B-B517-9743-882B-C2E9AF4AA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851" y="5887711"/>
                <a:ext cx="914400" cy="914400"/>
              </a:xfrm>
              <a:prstGeom prst="rect">
                <a:avLst/>
              </a:prstGeom>
              <a:blipFill>
                <a:blip r:embed="rId16"/>
                <a:stretch>
                  <a:fillRect l="-40000" t="-44595" b="-75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FCB5731-221C-F34D-8DAF-64964D72EF2E}"/>
                  </a:ext>
                </a:extLst>
              </p:cNvPr>
              <p:cNvSpPr txBox="1"/>
              <p:nvPr/>
            </p:nvSpPr>
            <p:spPr>
              <a:xfrm>
                <a:off x="1327850" y="3508170"/>
                <a:ext cx="20839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zh-CN" dirty="0">
                    <a:solidFill>
                      <a:srgbClr val="C00000"/>
                    </a:solidFill>
                  </a:rPr>
                  <a:t> is not trivial even after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zh-CN" dirty="0">
                    <a:solidFill>
                      <a:srgbClr val="C00000"/>
                    </a:solidFill>
                  </a:rPr>
                  <a:t> restrictions</a:t>
                </a:r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FCB5731-221C-F34D-8DAF-64964D72E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850" y="3508170"/>
                <a:ext cx="2083981" cy="923330"/>
              </a:xfrm>
              <a:prstGeom prst="rect">
                <a:avLst/>
              </a:prstGeom>
              <a:blipFill>
                <a:blip r:embed="rId17"/>
                <a:stretch>
                  <a:fillRect l="-2424" t="-2740" b="-109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左大括号 23">
            <a:extLst>
              <a:ext uri="{FF2B5EF4-FFF2-40B4-BE49-F238E27FC236}">
                <a16:creationId xmlns:a16="http://schemas.microsoft.com/office/drawing/2014/main" id="{2A3AE82E-3877-F543-88F1-AFFA28DD6685}"/>
              </a:ext>
            </a:extLst>
          </p:cNvPr>
          <p:cNvSpPr/>
          <p:nvPr/>
        </p:nvSpPr>
        <p:spPr>
          <a:xfrm>
            <a:off x="3420258" y="2668771"/>
            <a:ext cx="297167" cy="3218939"/>
          </a:xfrm>
          <a:prstGeom prst="leftBrace">
            <a:avLst>
              <a:gd name="adj1" fmla="val 8333"/>
              <a:gd name="adj2" fmla="val 44385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E1BB317-7F4F-1D4F-80F8-36553E85B172}"/>
                  </a:ext>
                </a:extLst>
              </p:cNvPr>
              <p:cNvSpPr txBox="1"/>
              <p:nvPr/>
            </p:nvSpPr>
            <p:spPr>
              <a:xfrm>
                <a:off x="9431079" y="3601538"/>
                <a:ext cx="2414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C00000"/>
                    </a:solidFill>
                  </a:rPr>
                  <a:t>We can eliminate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kumimoji="1" lang="en-US" altLang="zh-CN" dirty="0">
                    <a:solidFill>
                      <a:srgbClr val="C00000"/>
                    </a:solidFill>
                  </a:rPr>
                  <a:t> gates per restriction</a:t>
                </a:r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E1BB317-7F4F-1D4F-80F8-36553E85B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079" y="3601538"/>
                <a:ext cx="2414937" cy="646331"/>
              </a:xfrm>
              <a:prstGeom prst="rect">
                <a:avLst/>
              </a:prstGeom>
              <a:blipFill>
                <a:blip r:embed="rId18"/>
                <a:stretch>
                  <a:fillRect l="-2094" t="-3846" r="-524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910F3EF5-E3C3-1A48-B716-B526012F14A3}"/>
              </a:ext>
            </a:extLst>
          </p:cNvPr>
          <p:cNvCxnSpPr/>
          <p:nvPr/>
        </p:nvCxnSpPr>
        <p:spPr>
          <a:xfrm flipH="1" flipV="1">
            <a:off x="8155172" y="2668771"/>
            <a:ext cx="1275907" cy="9317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D5797814-8D06-A14A-9E7C-96FB6B73F7E6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8155173" y="3785170"/>
            <a:ext cx="1275906" cy="13953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F9CA70C9-3897-9B40-9C2C-928FC9E0145E}"/>
              </a:ext>
            </a:extLst>
          </p:cNvPr>
          <p:cNvCxnSpPr>
            <a:cxnSpLocks/>
          </p:cNvCxnSpPr>
          <p:nvPr/>
        </p:nvCxnSpPr>
        <p:spPr>
          <a:xfrm flipH="1">
            <a:off x="8155172" y="4113488"/>
            <a:ext cx="1275908" cy="8586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D3544494-9D00-5C47-AD27-D484DD6DAD02}"/>
              </a:ext>
            </a:extLst>
          </p:cNvPr>
          <p:cNvCxnSpPr>
            <a:cxnSpLocks/>
          </p:cNvCxnSpPr>
          <p:nvPr/>
        </p:nvCxnSpPr>
        <p:spPr>
          <a:xfrm flipH="1">
            <a:off x="8155172" y="4272976"/>
            <a:ext cx="1350336" cy="142432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C85799CF-9543-6F47-9B5A-BD973EB84595}"/>
              </a:ext>
            </a:extLst>
          </p:cNvPr>
          <p:cNvSpPr txBox="1"/>
          <p:nvPr/>
        </p:nvSpPr>
        <p:spPr>
          <a:xfrm>
            <a:off x="2230097" y="1462982"/>
            <a:ext cx="2068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00B050"/>
                </a:solidFill>
              </a:rPr>
              <a:t>Affine disperser</a:t>
            </a:r>
            <a:endParaRPr kumimoji="1" lang="zh-CN" altLang="en-US" sz="2000" dirty="0">
              <a:solidFill>
                <a:srgbClr val="00B050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33E4195-1E33-7847-8ECE-67EF912F78E1}"/>
              </a:ext>
            </a:extLst>
          </p:cNvPr>
          <p:cNvSpPr txBox="1"/>
          <p:nvPr/>
        </p:nvSpPr>
        <p:spPr>
          <a:xfrm>
            <a:off x="11590812" y="331675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00B050"/>
                </a:solidFill>
              </a:rPr>
              <a:t>4</a:t>
            </a:r>
            <a:endParaRPr kumimoji="1" lang="zh-CN" alt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67FB863C-B780-9341-BBF0-E29D1EA7B449}"/>
                  </a:ext>
                </a:extLst>
              </p:cNvPr>
              <p:cNvSpPr txBox="1"/>
              <p:nvPr/>
            </p:nvSpPr>
            <p:spPr>
              <a:xfrm>
                <a:off x="1939242" y="4272976"/>
                <a:ext cx="14245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1" lang="zh-CN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67FB863C-B780-9341-BBF0-E29D1EA7B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242" y="4272976"/>
                <a:ext cx="1424556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本框 40">
            <a:extLst>
              <a:ext uri="{FF2B5EF4-FFF2-40B4-BE49-F238E27FC236}">
                <a16:creationId xmlns:a16="http://schemas.microsoft.com/office/drawing/2014/main" id="{E256C0B5-69D2-CD42-9072-C6C5196F357E}"/>
              </a:ext>
            </a:extLst>
          </p:cNvPr>
          <p:cNvSpPr txBox="1"/>
          <p:nvPr/>
        </p:nvSpPr>
        <p:spPr>
          <a:xfrm>
            <a:off x="5616665" y="2423232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affine substitution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74239869-FD9D-594B-9C6F-049708C94D2D}"/>
              </a:ext>
            </a:extLst>
          </p:cNvPr>
          <p:cNvSpPr txBox="1"/>
          <p:nvPr/>
        </p:nvSpPr>
        <p:spPr>
          <a:xfrm>
            <a:off x="5624958" y="3610394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affine substitution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18AD6F6-F574-1A45-9057-CCC1DCFD69F1}"/>
              </a:ext>
            </a:extLst>
          </p:cNvPr>
          <p:cNvSpPr txBox="1"/>
          <p:nvPr/>
        </p:nvSpPr>
        <p:spPr>
          <a:xfrm>
            <a:off x="5603325" y="4869381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affine substitution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A31EF7E-DAD1-A348-BBB3-B406661CE745}"/>
              </a:ext>
            </a:extLst>
          </p:cNvPr>
          <p:cNvSpPr txBox="1"/>
          <p:nvPr/>
        </p:nvSpPr>
        <p:spPr>
          <a:xfrm>
            <a:off x="5595327" y="5644469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affine substitution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sp>
        <p:nvSpPr>
          <p:cNvPr id="45" name="爆炸形 2 44">
            <a:extLst>
              <a:ext uri="{FF2B5EF4-FFF2-40B4-BE49-F238E27FC236}">
                <a16:creationId xmlns:a16="http://schemas.microsoft.com/office/drawing/2014/main" id="{74C2D057-4C69-A746-998F-4F237E852D73}"/>
              </a:ext>
            </a:extLst>
          </p:cNvPr>
          <p:cNvSpPr/>
          <p:nvPr/>
        </p:nvSpPr>
        <p:spPr>
          <a:xfrm rot="721696">
            <a:off x="8608811" y="4897458"/>
            <a:ext cx="3436581" cy="1574726"/>
          </a:xfrm>
          <a:prstGeom prst="irregularSeal2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BFF9B012-E3F0-4140-836F-638381730271}"/>
                  </a:ext>
                </a:extLst>
              </p:cNvPr>
              <p:cNvSpPr txBox="1"/>
              <p:nvPr/>
            </p:nvSpPr>
            <p:spPr>
              <a:xfrm>
                <a:off x="9441711" y="5338212"/>
                <a:ext cx="21169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zh-CN" dirty="0">
                    <a:solidFill>
                      <a:srgbClr val="C00000"/>
                    </a:solidFill>
                  </a:rPr>
                  <a:t> requires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 </m:t>
                    </m:r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zh-CN" dirty="0">
                    <a:solidFill>
                      <a:srgbClr val="C00000"/>
                    </a:solidFill>
                  </a:rPr>
                  <a:t> circuit</a:t>
                </a:r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BFF9B012-E3F0-4140-836F-638381730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711" y="5338212"/>
                <a:ext cx="2116991" cy="646331"/>
              </a:xfrm>
              <a:prstGeom prst="rect">
                <a:avLst/>
              </a:prstGeom>
              <a:blipFill>
                <a:blip r:embed="rId20"/>
                <a:stretch>
                  <a:fillRect l="-595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C69306BA-A06C-F241-81DB-82A51880C54F}"/>
                  </a:ext>
                </a:extLst>
              </p:cNvPr>
              <p:cNvSpPr txBox="1"/>
              <p:nvPr/>
            </p:nvSpPr>
            <p:spPr>
              <a:xfrm>
                <a:off x="9410199" y="5766725"/>
                <a:ext cx="15955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1" lang="zh-CN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C69306BA-A06C-F241-81DB-82A51880C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199" y="5766725"/>
                <a:ext cx="1595501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标题 1">
                <a:extLst>
                  <a:ext uri="{FF2B5EF4-FFF2-40B4-BE49-F238E27FC236}">
                    <a16:creationId xmlns:a16="http://schemas.microsoft.com/office/drawing/2014/main" id="{D8844B41-758E-5B1F-A867-88B9825013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69840" y="577988"/>
                <a:ext cx="8911687" cy="128089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kumimoji="1" lang="en-US" altLang="zh-CN" dirty="0"/>
                  <a:t>Towards better-than-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dirty="0"/>
                  <a:t> lower bound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69" name="标题 1">
                <a:extLst>
                  <a:ext uri="{FF2B5EF4-FFF2-40B4-BE49-F238E27FC236}">
                    <a16:creationId xmlns:a16="http://schemas.microsoft.com/office/drawing/2014/main" id="{D8844B41-758E-5B1F-A867-88B982501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840" y="577988"/>
                <a:ext cx="8911687" cy="1280890"/>
              </a:xfrm>
              <a:prstGeom prst="rect">
                <a:avLst/>
              </a:prstGeom>
              <a:blipFill>
                <a:blip r:embed="rId22"/>
                <a:stretch>
                  <a:fillRect l="-2134" t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961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DA5C63-38FB-8A41-B710-97196677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First attempt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D3E590-29EC-184D-A442-5D50E32E9D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2645" y="1633870"/>
                <a:ext cx="8915400" cy="377762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400" dirty="0"/>
                  <a:t>Consider the topologically minimal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400" dirty="0"/>
                  <a:t>-type gate…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D3E590-29EC-184D-A442-5D50E32E9D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2645" y="1633870"/>
                <a:ext cx="8915400" cy="3777622"/>
              </a:xfrm>
              <a:blipFill>
                <a:blip r:embed="rId6"/>
                <a:stretch>
                  <a:fillRect l="-853" t="-13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7261FDD8-40ED-0841-B851-5F7A596F194D}"/>
              </a:ext>
            </a:extLst>
          </p:cNvPr>
          <p:cNvGrpSpPr/>
          <p:nvPr/>
        </p:nvGrpSpPr>
        <p:grpSpPr>
          <a:xfrm>
            <a:off x="6830308" y="427295"/>
            <a:ext cx="4293220" cy="911423"/>
            <a:chOff x="7527073" y="3137426"/>
            <a:chExt cx="4293220" cy="9114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A758A23D-D8AF-9041-A449-E61BA7E2EDE3}"/>
                    </a:ext>
                  </a:extLst>
                </p:cNvPr>
                <p:cNvSpPr txBox="1"/>
                <p:nvPr/>
              </p:nvSpPr>
              <p:spPr>
                <a:xfrm>
                  <a:off x="7594973" y="3137426"/>
                  <a:ext cx="4157420" cy="870751"/>
                </a:xfrm>
                <a:prstGeom prst="rect">
                  <a:avLst/>
                </a:prstGeom>
                <a:noFill/>
                <a:ln cap="flat">
                  <a:noFill/>
                  <a:round/>
                </a:ln>
                <a:effectLst>
                  <a:softEdge rad="0"/>
                </a:effectLst>
              </p:spPr>
              <p:txBody>
                <a:bodyPr wrap="none" rtlCol="0" anchor="t" anchorCtr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kumimoji="1" lang="en-US" altLang="zh-CN" dirty="0"/>
                    <a:t>-type: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kumimoji="1" lang="en-US" altLang="zh-CN" dirty="0"/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a14:m>
                  <a:r>
                    <a:rPr kumimoji="1" lang="en-US" altLang="zh-CN" dirty="0"/>
                    <a:t>-type: </a:t>
                  </a:r>
                  <a14:m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kumimoji="1" lang="en-US" altLang="zh-CN" dirty="0"/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A758A23D-D8AF-9041-A449-E61BA7E2ED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4973" y="3137426"/>
                  <a:ext cx="4157420" cy="870751"/>
                </a:xfrm>
                <a:prstGeom prst="rect">
                  <a:avLst/>
                </a:prstGeom>
                <a:blipFill>
                  <a:blip r:embed="rId7"/>
                  <a:stretch>
                    <a:fillRect b="-10000"/>
                  </a:stretch>
                </a:blipFill>
                <a:ln cap="flat">
                  <a:noFill/>
                  <a:round/>
                </a:ln>
                <a:effectLst>
                  <a:softEdge rad="0"/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559EFA50-AB15-2540-AFB3-0E0CA8F7A6E5}"/>
                </a:ext>
              </a:extLst>
            </p:cNvPr>
            <p:cNvSpPr/>
            <p:nvPr/>
          </p:nvSpPr>
          <p:spPr>
            <a:xfrm>
              <a:off x="7527073" y="3178098"/>
              <a:ext cx="4293220" cy="870751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EE264AA4-030F-E040-AEC7-4EA0861B6D3E}"/>
              </a:ext>
            </a:extLst>
          </p:cNvPr>
          <p:cNvGrpSpPr/>
          <p:nvPr/>
        </p:nvGrpSpPr>
        <p:grpSpPr>
          <a:xfrm>
            <a:off x="1460084" y="3015565"/>
            <a:ext cx="471988" cy="369332"/>
            <a:chOff x="3227394" y="1890984"/>
            <a:chExt cx="47198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CCE8B16C-F242-D548-9B47-07E8D3013F78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CCE8B16C-F242-D548-9B47-07E8D3013F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BEEC3311-3883-6940-97A9-49E13FF08425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793C23D-FDD6-E241-B40E-206CD02250E6}"/>
              </a:ext>
            </a:extLst>
          </p:cNvPr>
          <p:cNvGrpSpPr/>
          <p:nvPr/>
        </p:nvGrpSpPr>
        <p:grpSpPr>
          <a:xfrm>
            <a:off x="1978566" y="3774202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57E5EB42-935F-6E40-BC99-F1DB5695EFCE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57E5EB42-935F-6E40-BC99-F1DB5695EF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7D68B08F-3024-4447-AD56-8AE75891E432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DB0C56EB-6738-FE4E-8733-8756812CDBA5}"/>
              </a:ext>
            </a:extLst>
          </p:cNvPr>
          <p:cNvCxnSpPr>
            <a:cxnSpLocks/>
            <a:stCxn id="50" idx="5"/>
          </p:cNvCxnSpPr>
          <p:nvPr/>
        </p:nvCxnSpPr>
        <p:spPr>
          <a:xfrm>
            <a:off x="2285801" y="4095003"/>
            <a:ext cx="212072" cy="71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7BB326C9-8046-5545-909D-AEBAD79B7B1A}"/>
              </a:ext>
            </a:extLst>
          </p:cNvPr>
          <p:cNvCxnSpPr>
            <a:cxnSpLocks/>
          </p:cNvCxnSpPr>
          <p:nvPr/>
        </p:nvCxnSpPr>
        <p:spPr>
          <a:xfrm flipH="1">
            <a:off x="1884719" y="4095003"/>
            <a:ext cx="175418" cy="71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94CB839F-A273-CA4C-8D62-A9E1463464FD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1775200" y="3360632"/>
            <a:ext cx="276275" cy="500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D63EFF11-E66C-3F49-B79C-1C060562B832}"/>
              </a:ext>
            </a:extLst>
          </p:cNvPr>
          <p:cNvCxnSpPr>
            <a:cxnSpLocks/>
            <a:stCxn id="47" idx="3"/>
          </p:cNvCxnSpPr>
          <p:nvPr/>
        </p:nvCxnSpPr>
        <p:spPr>
          <a:xfrm flipH="1">
            <a:off x="1274755" y="3336366"/>
            <a:ext cx="289060" cy="573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线箭头连接符 62">
            <a:extLst>
              <a:ext uri="{FF2B5EF4-FFF2-40B4-BE49-F238E27FC236}">
                <a16:creationId xmlns:a16="http://schemas.microsoft.com/office/drawing/2014/main" id="{CFBD8930-FD3C-9041-B0C1-9F955CE2D8B0}"/>
              </a:ext>
            </a:extLst>
          </p:cNvPr>
          <p:cNvCxnSpPr>
            <a:cxnSpLocks/>
          </p:cNvCxnSpPr>
          <p:nvPr/>
        </p:nvCxnSpPr>
        <p:spPr>
          <a:xfrm flipH="1">
            <a:off x="2268099" y="3267942"/>
            <a:ext cx="289060" cy="573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2B78FC88-54EF-7542-B506-F35A5D80D485}"/>
              </a:ext>
            </a:extLst>
          </p:cNvPr>
          <p:cNvGrpSpPr/>
          <p:nvPr/>
        </p:nvGrpSpPr>
        <p:grpSpPr>
          <a:xfrm>
            <a:off x="3826397" y="2966337"/>
            <a:ext cx="471988" cy="369332"/>
            <a:chOff x="3227394" y="1890984"/>
            <a:chExt cx="47198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E0F0FC0A-D428-8946-B956-320D5EC31808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E0F0FC0A-D428-8946-B956-320D5EC31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6645CDF9-74A7-4840-84BF-3FE3EDE88782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36A61F68-3FAB-CC4C-AC57-B98D80DB752B}"/>
              </a:ext>
            </a:extLst>
          </p:cNvPr>
          <p:cNvGrpSpPr/>
          <p:nvPr/>
        </p:nvGrpSpPr>
        <p:grpSpPr>
          <a:xfrm>
            <a:off x="4344879" y="3724974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7134664C-F2DD-8A46-83A0-8475DA831C66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7134664C-F2DD-8A46-83A0-8475DA831C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38A04D45-7641-DE4F-B9E2-1215956ACCD3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70" name="直线箭头连接符 69">
            <a:extLst>
              <a:ext uri="{FF2B5EF4-FFF2-40B4-BE49-F238E27FC236}">
                <a16:creationId xmlns:a16="http://schemas.microsoft.com/office/drawing/2014/main" id="{3E53B2A1-B834-E743-AC9D-39EB935DC680}"/>
              </a:ext>
            </a:extLst>
          </p:cNvPr>
          <p:cNvCxnSpPr>
            <a:cxnSpLocks/>
            <a:stCxn id="69" idx="4"/>
          </p:cNvCxnSpPr>
          <p:nvPr/>
        </p:nvCxnSpPr>
        <p:spPr>
          <a:xfrm>
            <a:off x="4534951" y="4094306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线箭头连接符 70">
            <a:extLst>
              <a:ext uri="{FF2B5EF4-FFF2-40B4-BE49-F238E27FC236}">
                <a16:creationId xmlns:a16="http://schemas.microsoft.com/office/drawing/2014/main" id="{B644A98F-283A-6641-809D-7F8869756756}"/>
              </a:ext>
            </a:extLst>
          </p:cNvPr>
          <p:cNvCxnSpPr>
            <a:cxnSpLocks/>
            <a:stCxn id="66" idx="4"/>
          </p:cNvCxnSpPr>
          <p:nvPr/>
        </p:nvCxnSpPr>
        <p:spPr>
          <a:xfrm flipH="1">
            <a:off x="4040125" y="3335669"/>
            <a:ext cx="7166" cy="507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线箭头连接符 71">
            <a:extLst>
              <a:ext uri="{FF2B5EF4-FFF2-40B4-BE49-F238E27FC236}">
                <a16:creationId xmlns:a16="http://schemas.microsoft.com/office/drawing/2014/main" id="{1B626BB8-7838-6D48-9CE7-B2ECE0A05006}"/>
              </a:ext>
            </a:extLst>
          </p:cNvPr>
          <p:cNvCxnSpPr>
            <a:cxnSpLocks/>
            <a:endCxn id="69" idx="1"/>
          </p:cNvCxnSpPr>
          <p:nvPr/>
        </p:nvCxnSpPr>
        <p:spPr>
          <a:xfrm>
            <a:off x="4141513" y="3311404"/>
            <a:ext cx="276275" cy="500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线箭头连接符 72">
            <a:extLst>
              <a:ext uri="{FF2B5EF4-FFF2-40B4-BE49-F238E27FC236}">
                <a16:creationId xmlns:a16="http://schemas.microsoft.com/office/drawing/2014/main" id="{DEF74102-B642-304D-B935-5F28706F811E}"/>
              </a:ext>
            </a:extLst>
          </p:cNvPr>
          <p:cNvCxnSpPr>
            <a:cxnSpLocks/>
            <a:stCxn id="66" idx="3"/>
          </p:cNvCxnSpPr>
          <p:nvPr/>
        </p:nvCxnSpPr>
        <p:spPr>
          <a:xfrm flipH="1">
            <a:off x="3641068" y="3287138"/>
            <a:ext cx="289060" cy="573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线箭头连接符 73">
            <a:extLst>
              <a:ext uri="{FF2B5EF4-FFF2-40B4-BE49-F238E27FC236}">
                <a16:creationId xmlns:a16="http://schemas.microsoft.com/office/drawing/2014/main" id="{0C7D171C-4A57-5542-8DC1-D85143F8B88B}"/>
              </a:ext>
            </a:extLst>
          </p:cNvPr>
          <p:cNvCxnSpPr>
            <a:cxnSpLocks/>
          </p:cNvCxnSpPr>
          <p:nvPr/>
        </p:nvCxnSpPr>
        <p:spPr>
          <a:xfrm flipH="1">
            <a:off x="4634412" y="3218714"/>
            <a:ext cx="289060" cy="573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4C1EC662-2BF3-5945-84DE-3455C17064EE}"/>
              </a:ext>
            </a:extLst>
          </p:cNvPr>
          <p:cNvGrpSpPr/>
          <p:nvPr/>
        </p:nvGrpSpPr>
        <p:grpSpPr>
          <a:xfrm>
            <a:off x="6609414" y="3008040"/>
            <a:ext cx="471988" cy="369332"/>
            <a:chOff x="3227394" y="1890984"/>
            <a:chExt cx="47198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A8F3F53D-4C37-5446-AD3A-7C6630653741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A8F3F53D-4C37-5446-AD3A-7C6630653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A75A8D48-211A-0F4F-A6A6-C315B4DA092F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CBFDB400-FCE7-594C-8634-030899907DF0}"/>
              </a:ext>
            </a:extLst>
          </p:cNvPr>
          <p:cNvGrpSpPr/>
          <p:nvPr/>
        </p:nvGrpSpPr>
        <p:grpSpPr>
          <a:xfrm>
            <a:off x="7127896" y="3766677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83199837-F0B2-884E-A9E0-4F2D3610A4B0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83199837-F0B2-884E-A9E0-4F2D3610A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BDA7431C-30E6-574A-9A67-1C179DC52689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85" name="直线箭头连接符 84">
            <a:extLst>
              <a:ext uri="{FF2B5EF4-FFF2-40B4-BE49-F238E27FC236}">
                <a16:creationId xmlns:a16="http://schemas.microsoft.com/office/drawing/2014/main" id="{958ED89C-2C7C-9D4C-81D0-D061E62BFEF6}"/>
              </a:ext>
            </a:extLst>
          </p:cNvPr>
          <p:cNvCxnSpPr>
            <a:cxnSpLocks/>
            <a:stCxn id="84" idx="4"/>
          </p:cNvCxnSpPr>
          <p:nvPr/>
        </p:nvCxnSpPr>
        <p:spPr>
          <a:xfrm>
            <a:off x="7317968" y="4136009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箭头连接符 86">
            <a:extLst>
              <a:ext uri="{FF2B5EF4-FFF2-40B4-BE49-F238E27FC236}">
                <a16:creationId xmlns:a16="http://schemas.microsoft.com/office/drawing/2014/main" id="{F713E3B9-D292-4643-B30A-70413E4110C1}"/>
              </a:ext>
            </a:extLst>
          </p:cNvPr>
          <p:cNvCxnSpPr>
            <a:cxnSpLocks/>
            <a:endCxn id="84" idx="1"/>
          </p:cNvCxnSpPr>
          <p:nvPr/>
        </p:nvCxnSpPr>
        <p:spPr>
          <a:xfrm>
            <a:off x="6924530" y="3353107"/>
            <a:ext cx="276275" cy="500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线箭头连接符 87">
            <a:extLst>
              <a:ext uri="{FF2B5EF4-FFF2-40B4-BE49-F238E27FC236}">
                <a16:creationId xmlns:a16="http://schemas.microsoft.com/office/drawing/2014/main" id="{6096B185-C6A0-CF4C-9424-3D1377FC5EAB}"/>
              </a:ext>
            </a:extLst>
          </p:cNvPr>
          <p:cNvCxnSpPr>
            <a:cxnSpLocks/>
            <a:stCxn id="81" idx="3"/>
          </p:cNvCxnSpPr>
          <p:nvPr/>
        </p:nvCxnSpPr>
        <p:spPr>
          <a:xfrm flipH="1">
            <a:off x="6424085" y="3328841"/>
            <a:ext cx="289060" cy="573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线箭头连接符 88">
            <a:extLst>
              <a:ext uri="{FF2B5EF4-FFF2-40B4-BE49-F238E27FC236}">
                <a16:creationId xmlns:a16="http://schemas.microsoft.com/office/drawing/2014/main" id="{C1E201D7-43DE-3340-AD22-8CF34B182C0D}"/>
              </a:ext>
            </a:extLst>
          </p:cNvPr>
          <p:cNvCxnSpPr>
            <a:cxnSpLocks/>
            <a:stCxn id="92" idx="3"/>
          </p:cNvCxnSpPr>
          <p:nvPr/>
        </p:nvCxnSpPr>
        <p:spPr>
          <a:xfrm flipH="1">
            <a:off x="7417429" y="3338811"/>
            <a:ext cx="243122" cy="495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4D3462F5-0AB1-0543-AA32-4F4DDA249862}"/>
              </a:ext>
            </a:extLst>
          </p:cNvPr>
          <p:cNvGrpSpPr/>
          <p:nvPr/>
        </p:nvGrpSpPr>
        <p:grpSpPr>
          <a:xfrm>
            <a:off x="7556820" y="3018010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1B616386-E460-1E42-8F3E-B05687C86A9C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1B616386-E460-1E42-8F3E-B05687C86A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1FCBCE2B-C13E-D148-9ABB-EE8DA133E291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94" name="文本框 93">
            <a:extLst>
              <a:ext uri="{FF2B5EF4-FFF2-40B4-BE49-F238E27FC236}">
                <a16:creationId xmlns:a16="http://schemas.microsoft.com/office/drawing/2014/main" id="{96AFE0E3-4166-7E46-8171-8A4313C05C1A}"/>
              </a:ext>
            </a:extLst>
          </p:cNvPr>
          <p:cNvSpPr txBox="1"/>
          <p:nvPr/>
        </p:nvSpPr>
        <p:spPr>
          <a:xfrm>
            <a:off x="1409554" y="5151216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00B050"/>
                </a:solidFill>
              </a:rPr>
              <a:t>EASY</a:t>
            </a:r>
            <a:endParaRPr kumimoji="1"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D469EDA9-35A8-3A4E-B6A7-F0277878309D}"/>
              </a:ext>
            </a:extLst>
          </p:cNvPr>
          <p:cNvSpPr txBox="1"/>
          <p:nvPr/>
        </p:nvSpPr>
        <p:spPr>
          <a:xfrm>
            <a:off x="3590274" y="4977677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00B050"/>
                </a:solidFill>
              </a:rPr>
              <a:t>EASY</a:t>
            </a:r>
            <a:endParaRPr kumimoji="1"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B01E895E-D1D3-8E4A-BB57-E7DE49B01215}"/>
              </a:ext>
            </a:extLst>
          </p:cNvPr>
          <p:cNvSpPr txBox="1"/>
          <p:nvPr/>
        </p:nvSpPr>
        <p:spPr>
          <a:xfrm>
            <a:off x="5933958" y="4746845"/>
            <a:ext cx="2643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Only sublinear times (or break affine disperser)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3D161EC4-D6CB-E143-833A-8904D291EC8B}"/>
              </a:ext>
            </a:extLst>
          </p:cNvPr>
          <p:cNvSpPr txBox="1"/>
          <p:nvPr/>
        </p:nvSpPr>
        <p:spPr>
          <a:xfrm>
            <a:off x="538323" y="2397188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u="sng" dirty="0">
                <a:solidFill>
                  <a:srgbClr val="FF0000"/>
                </a:solidFill>
              </a:rPr>
              <a:t>constant substitution</a:t>
            </a:r>
            <a:endParaRPr kumimoji="1" lang="zh-CN" altLang="en-US" u="sng" dirty="0">
              <a:solidFill>
                <a:srgbClr val="FF0000"/>
              </a:solidFill>
            </a:endParaRPr>
          </a:p>
        </p:txBody>
      </p:sp>
      <p:cxnSp>
        <p:nvCxnSpPr>
          <p:cNvPr id="99" name="直线箭头连接符 98">
            <a:extLst>
              <a:ext uri="{FF2B5EF4-FFF2-40B4-BE49-F238E27FC236}">
                <a16:creationId xmlns:a16="http://schemas.microsoft.com/office/drawing/2014/main" id="{007F0743-24B7-C84E-A269-82FDE1C28E7B}"/>
              </a:ext>
            </a:extLst>
          </p:cNvPr>
          <p:cNvCxnSpPr>
            <a:cxnSpLocks/>
            <a:stCxn id="97" idx="2"/>
            <a:endCxn id="46" idx="0"/>
          </p:cNvCxnSpPr>
          <p:nvPr/>
        </p:nvCxnSpPr>
        <p:spPr>
          <a:xfrm flipH="1">
            <a:off x="1696078" y="2766520"/>
            <a:ext cx="79122" cy="2490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文本框 105">
            <a:extLst>
              <a:ext uri="{FF2B5EF4-FFF2-40B4-BE49-F238E27FC236}">
                <a16:creationId xmlns:a16="http://schemas.microsoft.com/office/drawing/2014/main" id="{5C358DFD-4813-5A45-ACB6-094D0C850004}"/>
              </a:ext>
            </a:extLst>
          </p:cNvPr>
          <p:cNvSpPr txBox="1"/>
          <p:nvPr/>
        </p:nvSpPr>
        <p:spPr>
          <a:xfrm>
            <a:off x="2499709" y="406385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trivial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08" name="直线箭头连接符 107">
            <a:extLst>
              <a:ext uri="{FF2B5EF4-FFF2-40B4-BE49-F238E27FC236}">
                <a16:creationId xmlns:a16="http://schemas.microsoft.com/office/drawing/2014/main" id="{3A23E7C6-1182-754A-B9F8-C787A6C92074}"/>
              </a:ext>
            </a:extLst>
          </p:cNvPr>
          <p:cNvCxnSpPr>
            <a:cxnSpLocks/>
          </p:cNvCxnSpPr>
          <p:nvPr/>
        </p:nvCxnSpPr>
        <p:spPr>
          <a:xfrm flipH="1" flipV="1">
            <a:off x="2407592" y="4061678"/>
            <a:ext cx="300854" cy="818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本框 110">
            <a:extLst>
              <a:ext uri="{FF2B5EF4-FFF2-40B4-BE49-F238E27FC236}">
                <a16:creationId xmlns:a16="http://schemas.microsoft.com/office/drawing/2014/main" id="{7210A86F-7CA5-E74F-8221-AB3AD5E0D2B9}"/>
              </a:ext>
            </a:extLst>
          </p:cNvPr>
          <p:cNvSpPr txBox="1"/>
          <p:nvPr/>
        </p:nvSpPr>
        <p:spPr>
          <a:xfrm>
            <a:off x="88780" y="4392926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degenerate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13" name="直线箭头连接符 112">
            <a:extLst>
              <a:ext uri="{FF2B5EF4-FFF2-40B4-BE49-F238E27FC236}">
                <a16:creationId xmlns:a16="http://schemas.microsoft.com/office/drawing/2014/main" id="{A5E63FD1-24A5-AA46-B0B9-86D06EBCC550}"/>
              </a:ext>
            </a:extLst>
          </p:cNvPr>
          <p:cNvCxnSpPr>
            <a:cxnSpLocks/>
          </p:cNvCxnSpPr>
          <p:nvPr/>
        </p:nvCxnSpPr>
        <p:spPr>
          <a:xfrm flipV="1">
            <a:off x="757608" y="4220756"/>
            <a:ext cx="273082" cy="2298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椭圆 117">
            <a:extLst>
              <a:ext uri="{FF2B5EF4-FFF2-40B4-BE49-F238E27FC236}">
                <a16:creationId xmlns:a16="http://schemas.microsoft.com/office/drawing/2014/main" id="{60B9F4DF-69DE-0D45-B42C-314E0010D081}"/>
              </a:ext>
            </a:extLst>
          </p:cNvPr>
          <p:cNvSpPr/>
          <p:nvPr/>
        </p:nvSpPr>
        <p:spPr>
          <a:xfrm>
            <a:off x="1063616" y="3889773"/>
            <a:ext cx="331388" cy="33138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39FF72FA-F0D9-2547-BEF3-D9589AAE04D9}"/>
              </a:ext>
            </a:extLst>
          </p:cNvPr>
          <p:cNvSpPr/>
          <p:nvPr/>
        </p:nvSpPr>
        <p:spPr>
          <a:xfrm>
            <a:off x="1700877" y="4790396"/>
            <a:ext cx="331388" cy="33138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877F28B6-720F-8E4C-88B1-0D5598A04630}"/>
              </a:ext>
            </a:extLst>
          </p:cNvPr>
          <p:cNvSpPr/>
          <p:nvPr/>
        </p:nvSpPr>
        <p:spPr>
          <a:xfrm>
            <a:off x="2345654" y="4800904"/>
            <a:ext cx="331388" cy="33138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23" name="直线箭头连接符 122">
            <a:extLst>
              <a:ext uri="{FF2B5EF4-FFF2-40B4-BE49-F238E27FC236}">
                <a16:creationId xmlns:a16="http://schemas.microsoft.com/office/drawing/2014/main" id="{1091C02B-03BC-BB4C-AA7B-B01473828625}"/>
              </a:ext>
            </a:extLst>
          </p:cNvPr>
          <p:cNvCxnSpPr>
            <a:cxnSpLocks/>
          </p:cNvCxnSpPr>
          <p:nvPr/>
        </p:nvCxnSpPr>
        <p:spPr>
          <a:xfrm>
            <a:off x="1063616" y="4746845"/>
            <a:ext cx="533325" cy="209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线箭头连接符 125">
            <a:extLst>
              <a:ext uri="{FF2B5EF4-FFF2-40B4-BE49-F238E27FC236}">
                <a16:creationId xmlns:a16="http://schemas.microsoft.com/office/drawing/2014/main" id="{B60D1B9B-2BAB-F24A-8870-6DB0F710DF3F}"/>
              </a:ext>
            </a:extLst>
          </p:cNvPr>
          <p:cNvCxnSpPr>
            <a:cxnSpLocks/>
          </p:cNvCxnSpPr>
          <p:nvPr/>
        </p:nvCxnSpPr>
        <p:spPr>
          <a:xfrm>
            <a:off x="1577197" y="4581151"/>
            <a:ext cx="701935" cy="2174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文本框 128">
            <a:extLst>
              <a:ext uri="{FF2B5EF4-FFF2-40B4-BE49-F238E27FC236}">
                <a16:creationId xmlns:a16="http://schemas.microsoft.com/office/drawing/2014/main" id="{3AEDC5EB-A019-AF4B-834D-8FD7171C8983}"/>
              </a:ext>
            </a:extLst>
          </p:cNvPr>
          <p:cNvSpPr txBox="1"/>
          <p:nvPr/>
        </p:nvSpPr>
        <p:spPr>
          <a:xfrm>
            <a:off x="5427737" y="2441893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u="sng" dirty="0">
                <a:solidFill>
                  <a:srgbClr val="FF0000"/>
                </a:solidFill>
              </a:rPr>
              <a:t>constant substitution</a:t>
            </a:r>
            <a:endParaRPr kumimoji="1" lang="zh-CN" altLang="en-US" u="sng" dirty="0">
              <a:solidFill>
                <a:srgbClr val="FF0000"/>
              </a:solidFill>
            </a:endParaRPr>
          </a:p>
        </p:txBody>
      </p:sp>
      <p:cxnSp>
        <p:nvCxnSpPr>
          <p:cNvPr id="131" name="直线箭头连接符 130">
            <a:extLst>
              <a:ext uri="{FF2B5EF4-FFF2-40B4-BE49-F238E27FC236}">
                <a16:creationId xmlns:a16="http://schemas.microsoft.com/office/drawing/2014/main" id="{6811F750-13D6-9540-AF04-83B9CB08AD52}"/>
              </a:ext>
            </a:extLst>
          </p:cNvPr>
          <p:cNvCxnSpPr>
            <a:cxnSpLocks/>
            <a:endCxn id="91" idx="3"/>
          </p:cNvCxnSpPr>
          <p:nvPr/>
        </p:nvCxnSpPr>
        <p:spPr>
          <a:xfrm flipH="1">
            <a:off x="8034130" y="3094249"/>
            <a:ext cx="113154" cy="1084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文本框 132">
            <a:extLst>
              <a:ext uri="{FF2B5EF4-FFF2-40B4-BE49-F238E27FC236}">
                <a16:creationId xmlns:a16="http://schemas.microsoft.com/office/drawing/2014/main" id="{A4C0967C-6CC5-6E41-B20D-A637CCF8781E}"/>
              </a:ext>
            </a:extLst>
          </p:cNvPr>
          <p:cNvSpPr txBox="1"/>
          <p:nvPr/>
        </p:nvSpPr>
        <p:spPr>
          <a:xfrm>
            <a:off x="8034130" y="2765633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isolated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36" name="直线箭头连接符 135">
            <a:extLst>
              <a:ext uri="{FF2B5EF4-FFF2-40B4-BE49-F238E27FC236}">
                <a16:creationId xmlns:a16="http://schemas.microsoft.com/office/drawing/2014/main" id="{52D03531-BE18-4348-A517-7A214F783837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6713145" y="2765239"/>
            <a:ext cx="132263" cy="2428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线箭头连接符 138">
            <a:extLst>
              <a:ext uri="{FF2B5EF4-FFF2-40B4-BE49-F238E27FC236}">
                <a16:creationId xmlns:a16="http://schemas.microsoft.com/office/drawing/2014/main" id="{A5505AFE-93C6-D54F-B077-714117B86BBA}"/>
              </a:ext>
            </a:extLst>
          </p:cNvPr>
          <p:cNvCxnSpPr>
            <a:cxnSpLocks/>
            <a:endCxn id="133" idx="2"/>
          </p:cNvCxnSpPr>
          <p:nvPr/>
        </p:nvCxnSpPr>
        <p:spPr>
          <a:xfrm flipV="1">
            <a:off x="7832819" y="3134965"/>
            <a:ext cx="732867" cy="167103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文本框 139">
            <a:extLst>
              <a:ext uri="{FF2B5EF4-FFF2-40B4-BE49-F238E27FC236}">
                <a16:creationId xmlns:a16="http://schemas.microsoft.com/office/drawing/2014/main" id="{19D91D41-A9A8-9C4E-B5A4-ACAD57BFC6EC}"/>
              </a:ext>
            </a:extLst>
          </p:cNvPr>
          <p:cNvSpPr txBox="1"/>
          <p:nvPr/>
        </p:nvSpPr>
        <p:spPr>
          <a:xfrm>
            <a:off x="6149696" y="413734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trivial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41" name="直线箭头连接符 140">
            <a:extLst>
              <a:ext uri="{FF2B5EF4-FFF2-40B4-BE49-F238E27FC236}">
                <a16:creationId xmlns:a16="http://schemas.microsoft.com/office/drawing/2014/main" id="{106E2D64-5BD9-0543-81E0-886FC2EDB1F6}"/>
              </a:ext>
            </a:extLst>
          </p:cNvPr>
          <p:cNvCxnSpPr>
            <a:cxnSpLocks/>
          </p:cNvCxnSpPr>
          <p:nvPr/>
        </p:nvCxnSpPr>
        <p:spPr>
          <a:xfrm flipV="1">
            <a:off x="6818125" y="4078268"/>
            <a:ext cx="308162" cy="986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9016235E-436A-4849-BE98-7162198CD200}"/>
              </a:ext>
            </a:extLst>
          </p:cNvPr>
          <p:cNvGrpSpPr/>
          <p:nvPr/>
        </p:nvGrpSpPr>
        <p:grpSpPr>
          <a:xfrm>
            <a:off x="1409554" y="5724139"/>
            <a:ext cx="4779446" cy="911423"/>
            <a:chOff x="7527073" y="3137426"/>
            <a:chExt cx="4779446" cy="911423"/>
          </a:xfrm>
        </p:grpSpPr>
        <p:sp>
          <p:nvSpPr>
            <p:cNvPr id="144" name="文本框 143">
              <a:extLst>
                <a:ext uri="{FF2B5EF4-FFF2-40B4-BE49-F238E27FC236}">
                  <a16:creationId xmlns:a16="http://schemas.microsoft.com/office/drawing/2014/main" id="{1F615FCD-2215-D24C-B8BE-568460644BE4}"/>
                </a:ext>
              </a:extLst>
            </p:cNvPr>
            <p:cNvSpPr txBox="1"/>
            <p:nvPr/>
          </p:nvSpPr>
          <p:spPr>
            <a:xfrm>
              <a:off x="7594973" y="3137426"/>
              <a:ext cx="4711546" cy="870688"/>
            </a:xfrm>
            <a:prstGeom prst="rect">
              <a:avLst/>
            </a:prstGeom>
            <a:noFill/>
            <a:ln cap="flat">
              <a:noFill/>
              <a:round/>
            </a:ln>
            <a:effectLst>
              <a:softEdge rad="0"/>
            </a:effectLst>
          </p:spPr>
          <p:txBody>
            <a:bodyPr wrap="none" rtlCol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dirty="0"/>
                <a:t>Trivial: output is constant</a:t>
              </a:r>
            </a:p>
            <a:p>
              <a:pPr>
                <a:lnSpc>
                  <a:spcPct val="150000"/>
                </a:lnSpc>
              </a:pPr>
              <a:r>
                <a:rPr kumimoji="1" lang="en-US" altLang="zh-CN" dirty="0"/>
                <a:t>Degenerate: depends only on one input</a:t>
              </a:r>
            </a:p>
          </p:txBody>
        </p:sp>
        <p:sp>
          <p:nvSpPr>
            <p:cNvPr id="145" name="圆角矩形 144">
              <a:extLst>
                <a:ext uri="{FF2B5EF4-FFF2-40B4-BE49-F238E27FC236}">
                  <a16:creationId xmlns:a16="http://schemas.microsoft.com/office/drawing/2014/main" id="{B963AA29-5747-9B49-A4CB-EEFBE0B75D4E}"/>
                </a:ext>
              </a:extLst>
            </p:cNvPr>
            <p:cNvSpPr/>
            <p:nvPr/>
          </p:nvSpPr>
          <p:spPr>
            <a:xfrm>
              <a:off x="7527073" y="3178098"/>
              <a:ext cx="4707994" cy="87075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DF140A2D-6D05-7844-B0BD-AE4F125AB7D2}"/>
              </a:ext>
            </a:extLst>
          </p:cNvPr>
          <p:cNvGrpSpPr/>
          <p:nvPr/>
        </p:nvGrpSpPr>
        <p:grpSpPr>
          <a:xfrm>
            <a:off x="9818754" y="3000353"/>
            <a:ext cx="471988" cy="369332"/>
            <a:chOff x="3227394" y="1890984"/>
            <a:chExt cx="47198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文本框 147">
                  <a:extLst>
                    <a:ext uri="{FF2B5EF4-FFF2-40B4-BE49-F238E27FC236}">
                      <a16:creationId xmlns:a16="http://schemas.microsoft.com/office/drawing/2014/main" id="{5A435E18-9345-E443-B814-BCE01CDF643C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148" name="文本框 147">
                  <a:extLst>
                    <a:ext uri="{FF2B5EF4-FFF2-40B4-BE49-F238E27FC236}">
                      <a16:creationId xmlns:a16="http://schemas.microsoft.com/office/drawing/2014/main" id="{5A435E18-9345-E443-B814-BCE01CDF6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DE7E5655-35A7-DB48-8CC1-A23A5A866E49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C28CD549-DD6D-7948-B03D-AFF3DBB7FDAE}"/>
              </a:ext>
            </a:extLst>
          </p:cNvPr>
          <p:cNvGrpSpPr/>
          <p:nvPr/>
        </p:nvGrpSpPr>
        <p:grpSpPr>
          <a:xfrm>
            <a:off x="10337236" y="3758990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文本框 150">
                  <a:extLst>
                    <a:ext uri="{FF2B5EF4-FFF2-40B4-BE49-F238E27FC236}">
                      <a16:creationId xmlns:a16="http://schemas.microsoft.com/office/drawing/2014/main" id="{55AB5C5B-9921-C248-A686-67A6D2797626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151" name="文本框 150">
                  <a:extLst>
                    <a:ext uri="{FF2B5EF4-FFF2-40B4-BE49-F238E27FC236}">
                      <a16:creationId xmlns:a16="http://schemas.microsoft.com/office/drawing/2014/main" id="{55AB5C5B-9921-C248-A686-67A6D27976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34B602C3-F428-0A41-988A-B81E7344B4FD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153" name="直线箭头连接符 152">
            <a:extLst>
              <a:ext uri="{FF2B5EF4-FFF2-40B4-BE49-F238E27FC236}">
                <a16:creationId xmlns:a16="http://schemas.microsoft.com/office/drawing/2014/main" id="{D34314C0-A433-5E4C-9AB5-689E78690A09}"/>
              </a:ext>
            </a:extLst>
          </p:cNvPr>
          <p:cNvCxnSpPr>
            <a:cxnSpLocks/>
            <a:stCxn id="152" idx="4"/>
          </p:cNvCxnSpPr>
          <p:nvPr/>
        </p:nvCxnSpPr>
        <p:spPr>
          <a:xfrm>
            <a:off x="10527308" y="4128322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线箭头连接符 154">
            <a:extLst>
              <a:ext uri="{FF2B5EF4-FFF2-40B4-BE49-F238E27FC236}">
                <a16:creationId xmlns:a16="http://schemas.microsoft.com/office/drawing/2014/main" id="{FCF4F780-FF55-B842-ACC7-9B4D5A1FDF45}"/>
              </a:ext>
            </a:extLst>
          </p:cNvPr>
          <p:cNvCxnSpPr>
            <a:cxnSpLocks/>
            <a:endCxn id="152" idx="1"/>
          </p:cNvCxnSpPr>
          <p:nvPr/>
        </p:nvCxnSpPr>
        <p:spPr>
          <a:xfrm>
            <a:off x="10133870" y="3345420"/>
            <a:ext cx="276275" cy="500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线箭头连接符 155">
            <a:extLst>
              <a:ext uri="{FF2B5EF4-FFF2-40B4-BE49-F238E27FC236}">
                <a16:creationId xmlns:a16="http://schemas.microsoft.com/office/drawing/2014/main" id="{83BEABE5-5495-7C4C-B834-198956AB200D}"/>
              </a:ext>
            </a:extLst>
          </p:cNvPr>
          <p:cNvCxnSpPr>
            <a:cxnSpLocks/>
            <a:stCxn id="149" idx="3"/>
          </p:cNvCxnSpPr>
          <p:nvPr/>
        </p:nvCxnSpPr>
        <p:spPr>
          <a:xfrm flipH="1">
            <a:off x="9633425" y="3321154"/>
            <a:ext cx="289060" cy="573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线箭头连接符 156">
            <a:extLst>
              <a:ext uri="{FF2B5EF4-FFF2-40B4-BE49-F238E27FC236}">
                <a16:creationId xmlns:a16="http://schemas.microsoft.com/office/drawing/2014/main" id="{FF06AA6E-9013-3D48-BC50-BF8A20628872}"/>
              </a:ext>
            </a:extLst>
          </p:cNvPr>
          <p:cNvCxnSpPr>
            <a:cxnSpLocks/>
          </p:cNvCxnSpPr>
          <p:nvPr/>
        </p:nvCxnSpPr>
        <p:spPr>
          <a:xfrm flipH="1">
            <a:off x="10626769" y="3321154"/>
            <a:ext cx="247623" cy="505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B222590F-84DB-F643-A1B0-5F1D1F9280FA}"/>
              </a:ext>
            </a:extLst>
          </p:cNvPr>
          <p:cNvGrpSpPr/>
          <p:nvPr/>
        </p:nvGrpSpPr>
        <p:grpSpPr>
          <a:xfrm>
            <a:off x="10770807" y="2983445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id="{3E9F9A0D-1FA0-234A-B665-4C5DD9231029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id="{3E9F9A0D-1FA0-234A-B665-4C5DD92310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DA010F17-6850-B740-BE00-70447D0EE396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161" name="直线箭头连接符 160">
            <a:extLst>
              <a:ext uri="{FF2B5EF4-FFF2-40B4-BE49-F238E27FC236}">
                <a16:creationId xmlns:a16="http://schemas.microsoft.com/office/drawing/2014/main" id="{46F39384-139E-D44A-864A-5605E3E44D7E}"/>
              </a:ext>
            </a:extLst>
          </p:cNvPr>
          <p:cNvCxnSpPr>
            <a:cxnSpLocks/>
          </p:cNvCxnSpPr>
          <p:nvPr/>
        </p:nvCxnSpPr>
        <p:spPr>
          <a:xfrm>
            <a:off x="11119376" y="3295059"/>
            <a:ext cx="273240" cy="57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文本框 163">
            <a:extLst>
              <a:ext uri="{FF2B5EF4-FFF2-40B4-BE49-F238E27FC236}">
                <a16:creationId xmlns:a16="http://schemas.microsoft.com/office/drawing/2014/main" id="{82D73B96-E993-234A-9AF0-BA0FB6033E82}"/>
              </a:ext>
            </a:extLst>
          </p:cNvPr>
          <p:cNvSpPr txBox="1"/>
          <p:nvPr/>
        </p:nvSpPr>
        <p:spPr>
          <a:xfrm>
            <a:off x="9855910" y="5040195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</a:rPr>
              <a:t>HARD…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8F5E6636-FADD-8B47-B5B3-3E053C604994}"/>
              </a:ext>
            </a:extLst>
          </p:cNvPr>
          <p:cNvSpPr txBox="1"/>
          <p:nvPr/>
        </p:nvSpPr>
        <p:spPr>
          <a:xfrm>
            <a:off x="9073441" y="5798832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C00000"/>
                </a:solidFill>
              </a:rPr>
              <a:t>We’ll handle this later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285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  <p:bldP spid="106" grpId="0"/>
      <p:bldP spid="111" grpId="0"/>
      <p:bldP spid="118" grpId="0" animBg="1"/>
      <p:bldP spid="119" grpId="0" animBg="1"/>
      <p:bldP spid="120" grpId="0" animBg="1"/>
      <p:bldP spid="129" grpId="0"/>
      <p:bldP spid="133" grpId="0"/>
      <p:bldP spid="140" grpId="0"/>
      <p:bldP spid="164" grpId="0"/>
      <p:bldP spid="1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A72D000-02E7-4B4E-BD82-495B4274B9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What about the case when the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dirty="0"/>
                  <a:t>-type gate is fed by another gate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A72D000-02E7-4B4E-BD82-495B4274B9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137" t="-6796" r="-1140" b="-9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8B3A8846-7C7B-654B-B8E5-5DFD55D6F7CB}"/>
              </a:ext>
            </a:extLst>
          </p:cNvPr>
          <p:cNvGrpSpPr/>
          <p:nvPr/>
        </p:nvGrpSpPr>
        <p:grpSpPr>
          <a:xfrm>
            <a:off x="3194182" y="3258936"/>
            <a:ext cx="478015" cy="369332"/>
            <a:chOff x="3216243" y="1890984"/>
            <a:chExt cx="47801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89B27CB6-3F47-D240-AC38-4D9488AA0B8F}"/>
                    </a:ext>
                  </a:extLst>
                </p:cNvPr>
                <p:cNvSpPr txBox="1"/>
                <p:nvPr/>
              </p:nvSpPr>
              <p:spPr>
                <a:xfrm>
                  <a:off x="3216243" y="1890984"/>
                  <a:ext cx="4780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89B27CB6-3F47-D240-AC38-4D9488AA0B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6243" y="1890984"/>
                  <a:ext cx="478015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05CDC0FF-5F0E-2A46-AAAA-DB68923DB5CB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9829A8A-D6C8-DB44-87B3-223FA325E7BF}"/>
              </a:ext>
            </a:extLst>
          </p:cNvPr>
          <p:cNvGrpSpPr/>
          <p:nvPr/>
        </p:nvGrpSpPr>
        <p:grpSpPr>
          <a:xfrm>
            <a:off x="3723815" y="4017573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FFAAE37D-CA40-1F40-BA73-44B09E821756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FFAAE37D-CA40-1F40-BA73-44B09E8217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7C82430-C433-9D4C-977D-512BD74DEC53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97F979A6-A813-AE4A-9D58-89B414BAF1C9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3913887" y="4386905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345F975E-739B-6B4A-A636-445C95D64E51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520449" y="3604003"/>
            <a:ext cx="276275" cy="500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A65126BC-AE53-8148-900F-1666D4D019FC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3020004" y="3579737"/>
            <a:ext cx="289060" cy="573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9E5E59B7-5415-1C45-A0B6-51E6A50A7392}"/>
              </a:ext>
            </a:extLst>
          </p:cNvPr>
          <p:cNvCxnSpPr>
            <a:cxnSpLocks/>
            <a:stCxn id="16" idx="3"/>
          </p:cNvCxnSpPr>
          <p:nvPr/>
        </p:nvCxnSpPr>
        <p:spPr>
          <a:xfrm flipH="1">
            <a:off x="4013348" y="3589707"/>
            <a:ext cx="243122" cy="495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7C92B8A-5098-A34A-B15D-8E8BEA4A0C46}"/>
              </a:ext>
            </a:extLst>
          </p:cNvPr>
          <p:cNvGrpSpPr/>
          <p:nvPr/>
        </p:nvGrpSpPr>
        <p:grpSpPr>
          <a:xfrm>
            <a:off x="4152739" y="3268906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CFF6A77C-3467-AA4E-A0FB-8C8AAB1E57C5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CFF6A77C-3467-AA4E-A0FB-8C8AAB1E57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E3F23B0-A9B2-344B-8A08-8F2EBF523372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C05E018B-25C0-854A-99B5-DF8CCBEDB660}"/>
              </a:ext>
            </a:extLst>
          </p:cNvPr>
          <p:cNvCxnSpPr>
            <a:cxnSpLocks/>
          </p:cNvCxnSpPr>
          <p:nvPr/>
        </p:nvCxnSpPr>
        <p:spPr>
          <a:xfrm>
            <a:off x="3053457" y="2821572"/>
            <a:ext cx="276275" cy="500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5DE25BBA-8078-4C4F-A372-670CAF8488A8}"/>
              </a:ext>
            </a:extLst>
          </p:cNvPr>
          <p:cNvCxnSpPr>
            <a:cxnSpLocks/>
          </p:cNvCxnSpPr>
          <p:nvPr/>
        </p:nvCxnSpPr>
        <p:spPr>
          <a:xfrm flipH="1">
            <a:off x="3527667" y="2743350"/>
            <a:ext cx="289060" cy="573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0F642D4-4BA2-7744-8694-4590719FD69E}"/>
                  </a:ext>
                </a:extLst>
              </p:cNvPr>
              <p:cNvSpPr txBox="1"/>
              <p:nvPr/>
            </p:nvSpPr>
            <p:spPr>
              <a:xfrm>
                <a:off x="5190179" y="3144997"/>
                <a:ext cx="664323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>
                    <a:solidFill>
                      <a:srgbClr val="00B050"/>
                    </a:solidFill>
                  </a:rPr>
                  <a:t>Magic. </a:t>
                </a:r>
                <a:r>
                  <a:rPr kumimoji="1" lang="en-US" altLang="zh-CN" sz="2800" dirty="0"/>
                  <a:t>For any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kumimoji="1" lang="en-US" altLang="zh-CN" sz="2800" dirty="0"/>
                  <a:t>-type gate with no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sz="2800" dirty="0"/>
                  <a:t>-type ascendant, we can do an affine substitution &amp; </a:t>
                </a:r>
                <a:r>
                  <a:rPr kumimoji="1" lang="en-US" altLang="zh-CN" sz="2800" dirty="0">
                    <a:solidFill>
                      <a:srgbClr val="FF0000"/>
                    </a:solidFill>
                  </a:rPr>
                  <a:t>proper rewiring </a:t>
                </a:r>
                <a:r>
                  <a:rPr kumimoji="1" lang="en-US" altLang="zh-CN" sz="2800" dirty="0"/>
                  <a:t>to make it constant.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0F642D4-4BA2-7744-8694-4590719FD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179" y="3144997"/>
                <a:ext cx="6643233" cy="1815882"/>
              </a:xfrm>
              <a:prstGeom prst="rect">
                <a:avLst/>
              </a:prstGeom>
              <a:blipFill>
                <a:blip r:embed="rId9"/>
                <a:stretch>
                  <a:fillRect l="-1908" t="-347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213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B52F0B-6050-DE47-809D-D71C4D05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With magic</a:t>
            </a:r>
            <a:endParaRPr kumimoji="1" lang="zh-CN" alt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563D2FE-6BF9-5B40-BACD-2D9B474985AD}"/>
              </a:ext>
            </a:extLst>
          </p:cNvPr>
          <p:cNvGrpSpPr/>
          <p:nvPr/>
        </p:nvGrpSpPr>
        <p:grpSpPr>
          <a:xfrm>
            <a:off x="6661567" y="2740937"/>
            <a:ext cx="478015" cy="369332"/>
            <a:chOff x="3216243" y="1890984"/>
            <a:chExt cx="47801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0E9D6CB8-FFCA-BF42-A295-29296E719C62}"/>
                    </a:ext>
                  </a:extLst>
                </p:cNvPr>
                <p:cNvSpPr txBox="1"/>
                <p:nvPr/>
              </p:nvSpPr>
              <p:spPr>
                <a:xfrm>
                  <a:off x="3216243" y="1890984"/>
                  <a:ext cx="4780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0E9D6CB8-FFCA-BF42-A295-29296E719C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6243" y="1890984"/>
                  <a:ext cx="478015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C525CF1-95BA-0048-9424-73B282FE66A6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2D65CA7-AC53-3F49-9361-88ECA5D26724}"/>
              </a:ext>
            </a:extLst>
          </p:cNvPr>
          <p:cNvGrpSpPr/>
          <p:nvPr/>
        </p:nvGrpSpPr>
        <p:grpSpPr>
          <a:xfrm>
            <a:off x="7191200" y="3499574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BA0C99E2-8133-7E4B-9FF1-60371F7CD0D7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BA0C99E2-8133-7E4B-9FF1-60371F7CD0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3009BA57-882C-2442-9013-FE23368B50AE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3A3DF981-38A4-CF4C-92A5-FAD113372F37}"/>
              </a:ext>
            </a:extLst>
          </p:cNvPr>
          <p:cNvCxnSpPr>
            <a:cxnSpLocks/>
            <a:stCxn id="24" idx="4"/>
          </p:cNvCxnSpPr>
          <p:nvPr/>
        </p:nvCxnSpPr>
        <p:spPr>
          <a:xfrm>
            <a:off x="7381272" y="3868906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4014A0EB-44BA-DC4F-B26D-4ADC10B0BEE0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6987834" y="3086004"/>
            <a:ext cx="276275" cy="500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0D2FD0B8-93EC-C54F-B23B-3380D67EA01D}"/>
              </a:ext>
            </a:extLst>
          </p:cNvPr>
          <p:cNvCxnSpPr>
            <a:cxnSpLocks/>
            <a:stCxn id="31" idx="5"/>
          </p:cNvCxnSpPr>
          <p:nvPr/>
        </p:nvCxnSpPr>
        <p:spPr>
          <a:xfrm>
            <a:off x="7958181" y="3071708"/>
            <a:ext cx="278644" cy="514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C5D422AD-669D-4B4F-8DEA-F6A5A7AC0560}"/>
              </a:ext>
            </a:extLst>
          </p:cNvPr>
          <p:cNvCxnSpPr>
            <a:cxnSpLocks/>
            <a:stCxn id="31" idx="3"/>
          </p:cNvCxnSpPr>
          <p:nvPr/>
        </p:nvCxnSpPr>
        <p:spPr>
          <a:xfrm flipH="1">
            <a:off x="7480733" y="3071708"/>
            <a:ext cx="243122" cy="495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C43F607-F414-2E44-92EB-3C05DFEC2A2C}"/>
              </a:ext>
            </a:extLst>
          </p:cNvPr>
          <p:cNvGrpSpPr/>
          <p:nvPr/>
        </p:nvGrpSpPr>
        <p:grpSpPr>
          <a:xfrm>
            <a:off x="7620124" y="2750907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D98B3600-B096-A04C-AB94-43B687818073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D98B3600-B096-A04C-AB94-43B6878180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15862385-6257-D341-ABC1-61F73CD13958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8EB7C76-F7DD-C24E-9212-2E41844ED391}"/>
              </a:ext>
            </a:extLst>
          </p:cNvPr>
          <p:cNvGrpSpPr/>
          <p:nvPr/>
        </p:nvGrpSpPr>
        <p:grpSpPr>
          <a:xfrm>
            <a:off x="2401781" y="2688326"/>
            <a:ext cx="478015" cy="369332"/>
            <a:chOff x="3216243" y="1890984"/>
            <a:chExt cx="47801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6E4DEC09-4393-4C4D-9266-A13EE3246412}"/>
                    </a:ext>
                  </a:extLst>
                </p:cNvPr>
                <p:cNvSpPr txBox="1"/>
                <p:nvPr/>
              </p:nvSpPr>
              <p:spPr>
                <a:xfrm>
                  <a:off x="3216243" y="1890984"/>
                  <a:ext cx="4780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6E4DEC09-4393-4C4D-9266-A13EE3246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6243" y="1890984"/>
                  <a:ext cx="478015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809258B4-8607-B546-8134-3ACCDEC0B910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1B6AEF5-F07C-6044-AD8B-6005B7045126}"/>
              </a:ext>
            </a:extLst>
          </p:cNvPr>
          <p:cNvGrpSpPr/>
          <p:nvPr/>
        </p:nvGrpSpPr>
        <p:grpSpPr>
          <a:xfrm>
            <a:off x="2931414" y="3446963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95FEF006-9B81-B14B-A3A5-B4FC397E2C82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95FEF006-9B81-B14B-A3A5-B4FC397E2C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3DA8E90F-541C-A247-8817-1620B66923D9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71DA2E5B-AE1F-044B-8A0E-7B6EB8C59FD8}"/>
              </a:ext>
            </a:extLst>
          </p:cNvPr>
          <p:cNvCxnSpPr>
            <a:cxnSpLocks/>
            <a:stCxn id="41" idx="4"/>
          </p:cNvCxnSpPr>
          <p:nvPr/>
        </p:nvCxnSpPr>
        <p:spPr>
          <a:xfrm>
            <a:off x="3121486" y="3816295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23238D28-8989-3942-95DF-7AA7051DC55C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2728048" y="3033393"/>
            <a:ext cx="276275" cy="500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57FC6A8F-28B0-4940-8DAE-D13B92BFCD88}"/>
              </a:ext>
            </a:extLst>
          </p:cNvPr>
          <p:cNvCxnSpPr>
            <a:cxnSpLocks/>
            <a:stCxn id="48" idx="5"/>
          </p:cNvCxnSpPr>
          <p:nvPr/>
        </p:nvCxnSpPr>
        <p:spPr>
          <a:xfrm>
            <a:off x="3698395" y="3019097"/>
            <a:ext cx="278644" cy="51434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1E9317AB-D958-B740-8288-764CC4F7E24B}"/>
              </a:ext>
            </a:extLst>
          </p:cNvPr>
          <p:cNvCxnSpPr>
            <a:cxnSpLocks/>
            <a:stCxn id="48" idx="3"/>
          </p:cNvCxnSpPr>
          <p:nvPr/>
        </p:nvCxnSpPr>
        <p:spPr>
          <a:xfrm flipH="1">
            <a:off x="3220947" y="3019097"/>
            <a:ext cx="243122" cy="495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>
            <a:extLst>
              <a:ext uri="{FF2B5EF4-FFF2-40B4-BE49-F238E27FC236}">
                <a16:creationId xmlns:a16="http://schemas.microsoft.com/office/drawing/2014/main" id="{9DF0AB5E-2AF5-C44A-A613-5D6419465BAA}"/>
              </a:ext>
            </a:extLst>
          </p:cNvPr>
          <p:cNvSpPr/>
          <p:nvPr/>
        </p:nvSpPr>
        <p:spPr>
          <a:xfrm>
            <a:off x="3415538" y="2736240"/>
            <a:ext cx="331388" cy="33138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4B683EC9-2963-714F-A48B-5D3F0697BBB6}"/>
              </a:ext>
            </a:extLst>
          </p:cNvPr>
          <p:cNvCxnSpPr>
            <a:cxnSpLocks/>
          </p:cNvCxnSpPr>
          <p:nvPr/>
        </p:nvCxnSpPr>
        <p:spPr>
          <a:xfrm flipH="1">
            <a:off x="2237045" y="3017186"/>
            <a:ext cx="289060" cy="573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B9B6B0AA-6E13-E34D-82B8-4597C862557F}"/>
              </a:ext>
            </a:extLst>
          </p:cNvPr>
          <p:cNvGrpSpPr/>
          <p:nvPr/>
        </p:nvGrpSpPr>
        <p:grpSpPr>
          <a:xfrm>
            <a:off x="4619104" y="2719079"/>
            <a:ext cx="478015" cy="369332"/>
            <a:chOff x="3216243" y="1890984"/>
            <a:chExt cx="47801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8102DB4E-E131-794D-BE32-D78BED7522AC}"/>
                    </a:ext>
                  </a:extLst>
                </p:cNvPr>
                <p:cNvSpPr txBox="1"/>
                <p:nvPr/>
              </p:nvSpPr>
              <p:spPr>
                <a:xfrm>
                  <a:off x="3216243" y="1890984"/>
                  <a:ext cx="4780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8102DB4E-E131-794D-BE32-D78BED7522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6243" y="1890984"/>
                  <a:ext cx="478015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5A0BAC26-54DF-8C49-BEF5-C7963CB8FC50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75FE4A43-D740-7F4B-8B13-4EB6C82B58D1}"/>
              </a:ext>
            </a:extLst>
          </p:cNvPr>
          <p:cNvGrpSpPr/>
          <p:nvPr/>
        </p:nvGrpSpPr>
        <p:grpSpPr>
          <a:xfrm>
            <a:off x="5148737" y="3477716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AF4F98E7-F6C9-CE41-9AC6-D3F8D1144C57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AF4F98E7-F6C9-CE41-9AC6-D3F8D1144C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DAA67EC5-4EE1-1C4E-B075-8D2941FF3FBC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C0E1F2-5828-7E4B-AAFC-5840FD3CE7AE}"/>
              </a:ext>
            </a:extLst>
          </p:cNvPr>
          <p:cNvCxnSpPr>
            <a:cxnSpLocks/>
            <a:stCxn id="55" idx="4"/>
          </p:cNvCxnSpPr>
          <p:nvPr/>
        </p:nvCxnSpPr>
        <p:spPr>
          <a:xfrm>
            <a:off x="5338809" y="3847048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0DB4AC63-0300-0649-8E51-99C0A921016F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4945371" y="3064146"/>
            <a:ext cx="276275" cy="500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8BC5BD2A-24E4-E443-8341-E8C0D47283AE}"/>
              </a:ext>
            </a:extLst>
          </p:cNvPr>
          <p:cNvCxnSpPr>
            <a:cxnSpLocks/>
          </p:cNvCxnSpPr>
          <p:nvPr/>
        </p:nvCxnSpPr>
        <p:spPr>
          <a:xfrm flipH="1">
            <a:off x="5438270" y="3049850"/>
            <a:ext cx="243122" cy="495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CB4FA79B-6189-E141-9283-5418193813AD}"/>
              </a:ext>
            </a:extLst>
          </p:cNvPr>
          <p:cNvGrpSpPr/>
          <p:nvPr/>
        </p:nvGrpSpPr>
        <p:grpSpPr>
          <a:xfrm>
            <a:off x="5565720" y="2715527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7C1E3102-4FF1-DA4D-BD90-DCE8402B7C1B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7C1E3102-4FF1-DA4D-BD90-DCE8402B7C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3E772BCC-B986-3643-8433-141853CB1B86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61F2780C-4A86-AF41-A7CD-65D078FB69F9}"/>
              </a:ext>
            </a:extLst>
          </p:cNvPr>
          <p:cNvGrpSpPr/>
          <p:nvPr/>
        </p:nvGrpSpPr>
        <p:grpSpPr>
          <a:xfrm>
            <a:off x="8729371" y="2739792"/>
            <a:ext cx="478015" cy="369332"/>
            <a:chOff x="3216243" y="1890984"/>
            <a:chExt cx="47801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0B0A2C8B-F2CE-1941-85D0-CC72EB2323B4}"/>
                    </a:ext>
                  </a:extLst>
                </p:cNvPr>
                <p:cNvSpPr txBox="1"/>
                <p:nvPr/>
              </p:nvSpPr>
              <p:spPr>
                <a:xfrm>
                  <a:off x="3216243" y="1890984"/>
                  <a:ext cx="4780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0B0A2C8B-F2CE-1941-85D0-CC72EB2323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6243" y="1890984"/>
                  <a:ext cx="478015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1FD1143F-ADA1-944C-9247-9A6E63B592AC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140E145E-9A4D-714B-846C-2F7EE07DAFB0}"/>
              </a:ext>
            </a:extLst>
          </p:cNvPr>
          <p:cNvGrpSpPr/>
          <p:nvPr/>
        </p:nvGrpSpPr>
        <p:grpSpPr>
          <a:xfrm>
            <a:off x="9259004" y="3498429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EB3FE1A7-BC74-424E-B961-76B5F15B77FC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EB3FE1A7-BC74-424E-B961-76B5F15B77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C4F638D-9DE6-7B4E-9356-DF31E8E49E13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72" name="直线箭头连接符 71">
            <a:extLst>
              <a:ext uri="{FF2B5EF4-FFF2-40B4-BE49-F238E27FC236}">
                <a16:creationId xmlns:a16="http://schemas.microsoft.com/office/drawing/2014/main" id="{99FC446B-F087-084E-889D-7971B0B31137}"/>
              </a:ext>
            </a:extLst>
          </p:cNvPr>
          <p:cNvCxnSpPr>
            <a:cxnSpLocks/>
            <a:stCxn id="71" idx="4"/>
          </p:cNvCxnSpPr>
          <p:nvPr/>
        </p:nvCxnSpPr>
        <p:spPr>
          <a:xfrm>
            <a:off x="9449076" y="3867761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线箭头连接符 72">
            <a:extLst>
              <a:ext uri="{FF2B5EF4-FFF2-40B4-BE49-F238E27FC236}">
                <a16:creationId xmlns:a16="http://schemas.microsoft.com/office/drawing/2014/main" id="{159E7820-7C21-A543-AAE6-06A71F054694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9055638" y="3084859"/>
            <a:ext cx="276275" cy="500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线箭头连接符 73">
            <a:extLst>
              <a:ext uri="{FF2B5EF4-FFF2-40B4-BE49-F238E27FC236}">
                <a16:creationId xmlns:a16="http://schemas.microsoft.com/office/drawing/2014/main" id="{4F0E9832-5774-7245-B733-D4D53E1E1B9C}"/>
              </a:ext>
            </a:extLst>
          </p:cNvPr>
          <p:cNvCxnSpPr>
            <a:cxnSpLocks/>
          </p:cNvCxnSpPr>
          <p:nvPr/>
        </p:nvCxnSpPr>
        <p:spPr>
          <a:xfrm flipH="1">
            <a:off x="9548537" y="3070563"/>
            <a:ext cx="243122" cy="495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7DB5C8D0-DFA8-304F-BE9F-0647D1066DCE}"/>
              </a:ext>
            </a:extLst>
          </p:cNvPr>
          <p:cNvGrpSpPr/>
          <p:nvPr/>
        </p:nvGrpSpPr>
        <p:grpSpPr>
          <a:xfrm>
            <a:off x="9666843" y="2736240"/>
            <a:ext cx="478015" cy="369332"/>
            <a:chOff x="3218250" y="1890984"/>
            <a:chExt cx="47801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F4EBCEB6-03BC-854A-86D1-7E677F7CF9E5}"/>
                    </a:ext>
                  </a:extLst>
                </p:cNvPr>
                <p:cNvSpPr txBox="1"/>
                <p:nvPr/>
              </p:nvSpPr>
              <p:spPr>
                <a:xfrm>
                  <a:off x="3218250" y="1890984"/>
                  <a:ext cx="4780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F4EBCEB6-03BC-854A-86D1-7E677F7CF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8250" y="1890984"/>
                  <a:ext cx="478015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8DFB8E18-3879-4449-A9C2-5D227CC3E580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78" name="文本框 77">
            <a:extLst>
              <a:ext uri="{FF2B5EF4-FFF2-40B4-BE49-F238E27FC236}">
                <a16:creationId xmlns:a16="http://schemas.microsoft.com/office/drawing/2014/main" id="{7CFA80E0-78A0-FC4E-9250-172037C9FB3E}"/>
              </a:ext>
            </a:extLst>
          </p:cNvPr>
          <p:cNvSpPr txBox="1"/>
          <p:nvPr/>
        </p:nvSpPr>
        <p:spPr>
          <a:xfrm>
            <a:off x="5000034" y="4984826"/>
            <a:ext cx="183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00B050"/>
                </a:solidFill>
              </a:rPr>
              <a:t>ALL EASY!</a:t>
            </a:r>
            <a:endParaRPr kumimoji="1" lang="zh-CN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47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F1C182-4DC0-7141-8EAE-AA4FC823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One more trouble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6F0A55-7D03-C243-8E3C-80FBC397C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94C0210-8325-E849-B057-82E6C9850D57}"/>
              </a:ext>
            </a:extLst>
          </p:cNvPr>
          <p:cNvGrpSpPr/>
          <p:nvPr/>
        </p:nvGrpSpPr>
        <p:grpSpPr>
          <a:xfrm>
            <a:off x="4666637" y="2846789"/>
            <a:ext cx="471988" cy="369332"/>
            <a:chOff x="3227394" y="1890984"/>
            <a:chExt cx="47198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A4AD670-9B58-F54A-BFF1-A8061EF6505A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A4AD670-9B58-F54A-BFF1-A8061EF650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F4A1EFE2-D9EC-F54D-A344-E9BCAEC5DAB0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DAAF037-7DB6-6B41-AD92-20048AD0E214}"/>
              </a:ext>
            </a:extLst>
          </p:cNvPr>
          <p:cNvGrpSpPr/>
          <p:nvPr/>
        </p:nvGrpSpPr>
        <p:grpSpPr>
          <a:xfrm>
            <a:off x="5185119" y="3605426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68D3D50F-B3F6-5049-9BA2-C09B85E1D51D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68D3D50F-B3F6-5049-9BA2-C09B85E1D5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DD6FB713-8965-AD4E-8F74-CDCC0506C2D1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4D779824-4D9E-8A43-B54E-7F68D6124DFE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5375191" y="3974758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B074A343-A72A-A04A-B658-0C608C1F797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981753" y="3191856"/>
            <a:ext cx="276275" cy="500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589EF6D4-4670-0541-814B-809359A1585B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4481308" y="3167590"/>
            <a:ext cx="289060" cy="573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6E1CD8E1-2E99-AA4E-A8A8-E49C8C7AA30C}"/>
              </a:ext>
            </a:extLst>
          </p:cNvPr>
          <p:cNvCxnSpPr>
            <a:cxnSpLocks/>
          </p:cNvCxnSpPr>
          <p:nvPr/>
        </p:nvCxnSpPr>
        <p:spPr>
          <a:xfrm flipH="1">
            <a:off x="5474652" y="3167590"/>
            <a:ext cx="247623" cy="505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5C604A6-801D-D84D-A9A4-AB8B351C55E1}"/>
              </a:ext>
            </a:extLst>
          </p:cNvPr>
          <p:cNvGrpSpPr/>
          <p:nvPr/>
        </p:nvGrpSpPr>
        <p:grpSpPr>
          <a:xfrm>
            <a:off x="5618690" y="2829881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8AEDAD1C-7574-0E4D-8C95-36869B19DEA0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8AEDAD1C-7574-0E4D-8C95-36869B19DE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51DE0A08-02C4-BB48-A058-1A3A39042451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077B812E-53A6-4245-8ECE-2CEB99BAD8F2}"/>
              </a:ext>
            </a:extLst>
          </p:cNvPr>
          <p:cNvCxnSpPr>
            <a:cxnSpLocks/>
          </p:cNvCxnSpPr>
          <p:nvPr/>
        </p:nvCxnSpPr>
        <p:spPr>
          <a:xfrm>
            <a:off x="5967259" y="3141495"/>
            <a:ext cx="273240" cy="57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90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EBB625-F13C-854C-AFD5-9D89C1460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254" y="584294"/>
            <a:ext cx="9800093" cy="838910"/>
          </a:xfrm>
        </p:spPr>
        <p:txBody>
          <a:bodyPr>
            <a:normAutofit/>
          </a:bodyPr>
          <a:lstStyle/>
          <a:p>
            <a:r>
              <a:rPr kumimoji="1" lang="en-US" altLang="zh-CN" sz="3200" dirty="0"/>
              <a:t>[FGHK]: amortized analysis on troubled gates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186B9B5-8A6B-9F42-BF37-671DA9D09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1079" y="1686881"/>
                <a:ext cx="8431149" cy="377762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000" dirty="0"/>
                  <a:t>Define </a:t>
                </a:r>
                <a:r>
                  <a:rPr kumimoji="1" lang="en-US" altLang="zh-CN" sz="2000" dirty="0">
                    <a:solidFill>
                      <a:srgbClr val="00B050"/>
                    </a:solidFill>
                  </a:rPr>
                  <a:t>complexity measure </a:t>
                </a:r>
                <a:r>
                  <a:rPr kumimoji="1" lang="en-US" altLang="zh-CN" sz="2000" dirty="0"/>
                  <a:t>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kumimoji="1" lang="en-US" altLang="zh-CN" sz="2000" dirty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kumimoji="1" lang="en-US" altLang="zh-CN" sz="2000" dirty="0"/>
                  <a:t>: the number of gates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2000" dirty="0"/>
                  <a:t>: the number of troubled gates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zh-CN" sz="2000" dirty="0"/>
                  <a:t> is some constant</a:t>
                </a:r>
              </a:p>
              <a:p>
                <a:endParaRPr kumimoji="1" lang="en-US" altLang="zh-CN" sz="2000" dirty="0"/>
              </a:p>
              <a:p>
                <a:r>
                  <a:rPr kumimoji="1" lang="en-US" altLang="zh-CN" sz="2000" dirty="0"/>
                  <a:t>We argue the decrement of the </a:t>
                </a:r>
                <a:r>
                  <a:rPr kumimoji="1" lang="en-US" altLang="zh-CN" sz="2000" dirty="0">
                    <a:solidFill>
                      <a:srgbClr val="00B050"/>
                    </a:solidFill>
                  </a:rPr>
                  <a:t>complexity measure </a:t>
                </a:r>
                <a:r>
                  <a:rPr kumimoji="1" lang="en-US" altLang="zh-CN" sz="2000" dirty="0"/>
                  <a:t>instead of the number of gates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186B9B5-8A6B-9F42-BF37-671DA9D09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1079" y="1686881"/>
                <a:ext cx="8431149" cy="3777622"/>
              </a:xfrm>
              <a:blipFill>
                <a:blip r:embed="rId6"/>
                <a:stretch>
                  <a:fillRect l="-602" t="-669" r="-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C179D91E-5B0D-8F44-8554-C2A94D6D2DE3}"/>
              </a:ext>
            </a:extLst>
          </p:cNvPr>
          <p:cNvGrpSpPr/>
          <p:nvPr/>
        </p:nvGrpSpPr>
        <p:grpSpPr>
          <a:xfrm>
            <a:off x="1254617" y="1823709"/>
            <a:ext cx="471988" cy="369332"/>
            <a:chOff x="3227394" y="1890984"/>
            <a:chExt cx="47198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6476B794-B749-CB44-BE87-7330959FC6E8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6476B794-B749-CB44-BE87-7330959FC6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970F15E4-2D8E-BD4D-972B-191A11514C25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B75425D-D5A8-D346-B5CF-70976721BD97}"/>
              </a:ext>
            </a:extLst>
          </p:cNvPr>
          <p:cNvGrpSpPr/>
          <p:nvPr/>
        </p:nvGrpSpPr>
        <p:grpSpPr>
          <a:xfrm>
            <a:off x="1773099" y="2582346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BAFA0577-4B59-9E48-A6DB-722B8362635D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BAFA0577-4B59-9E48-A6DB-722B836263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40493E8-A8C4-3E4C-AC93-897202F8CED7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76AB274B-E19B-054C-AD27-1E126B884B7F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1963171" y="2951678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C974F575-9604-F042-BF94-D71708F592E5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569733" y="2168776"/>
            <a:ext cx="276275" cy="500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FA6F63BA-211C-CA4E-A6CE-7095F5A29AC6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1069288" y="2144510"/>
            <a:ext cx="289060" cy="573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B826B875-8B25-2346-B96A-90775F0531F3}"/>
              </a:ext>
            </a:extLst>
          </p:cNvPr>
          <p:cNvCxnSpPr>
            <a:cxnSpLocks/>
          </p:cNvCxnSpPr>
          <p:nvPr/>
        </p:nvCxnSpPr>
        <p:spPr>
          <a:xfrm flipH="1">
            <a:off x="2062632" y="2144510"/>
            <a:ext cx="247623" cy="505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8FE1486-57B1-C94F-9169-C73E0BF31487}"/>
              </a:ext>
            </a:extLst>
          </p:cNvPr>
          <p:cNvGrpSpPr/>
          <p:nvPr/>
        </p:nvGrpSpPr>
        <p:grpSpPr>
          <a:xfrm>
            <a:off x="2206670" y="1806801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4119DC4A-CDF3-5B47-8221-4B7C7C87A280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4119DC4A-CDF3-5B47-8221-4B7C7C87A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4A4F4A6-ECAD-E44A-B69B-48D0755E113D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EEDAEE13-F7DD-F240-A9EB-650D0D47B5F6}"/>
              </a:ext>
            </a:extLst>
          </p:cNvPr>
          <p:cNvCxnSpPr>
            <a:cxnSpLocks/>
          </p:cNvCxnSpPr>
          <p:nvPr/>
        </p:nvCxnSpPr>
        <p:spPr>
          <a:xfrm>
            <a:off x="2555239" y="2118415"/>
            <a:ext cx="273240" cy="57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8E5D379-342D-2B49-9D5A-28F6A29F6895}"/>
              </a:ext>
            </a:extLst>
          </p:cNvPr>
          <p:cNvSpPr txBox="1"/>
          <p:nvPr/>
        </p:nvSpPr>
        <p:spPr>
          <a:xfrm>
            <a:off x="832893" y="3548920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</a:rPr>
              <a:t>troubled gate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54B8200-5AD3-524A-8822-839C4171EB64}"/>
                  </a:ext>
                </a:extLst>
              </p:cNvPr>
              <p:cNvSpPr txBox="1"/>
              <p:nvPr/>
            </p:nvSpPr>
            <p:spPr>
              <a:xfrm>
                <a:off x="1358348" y="5349317"/>
                <a:ext cx="10084812" cy="810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>
                    <a:solidFill>
                      <a:srgbClr val="C00000"/>
                    </a:solidFill>
                  </a:rPr>
                  <a:t>Fact 1. There are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kumimoji="1"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en-US" altLang="zh-CN" sz="2000" dirty="0">
                    <a:solidFill>
                      <a:srgbClr val="C00000"/>
                    </a:solidFill>
                  </a:rPr>
                  <a:t> troubled gates in the original circuit</a:t>
                </a:r>
              </a:p>
              <a:p>
                <a:r>
                  <a:rPr kumimoji="1" lang="en-US" altLang="zh-CN" sz="2000" dirty="0">
                    <a:solidFill>
                      <a:srgbClr val="C00000"/>
                    </a:solidFill>
                  </a:rPr>
                  <a:t>Fact 2. The elimination of each gate will only introduce at most 4 troubled gates</a:t>
                </a:r>
                <a:endParaRPr kumimoji="1"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54B8200-5AD3-524A-8822-839C4171E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348" y="5349317"/>
                <a:ext cx="10084812" cy="810350"/>
              </a:xfrm>
              <a:prstGeom prst="rect">
                <a:avLst/>
              </a:prstGeom>
              <a:blipFill>
                <a:blip r:embed="rId10"/>
                <a:stretch>
                  <a:fillRect l="-756" t="-156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9014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42E2D76-4046-E247-889D-3D0FE6450E03}"/>
                  </a:ext>
                </a:extLst>
              </p:cNvPr>
              <p:cNvSpPr txBox="1"/>
              <p:nvPr/>
            </p:nvSpPr>
            <p:spPr>
              <a:xfrm>
                <a:off x="2489050" y="397066"/>
                <a:ext cx="9104731" cy="738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tx1"/>
                    </a:solidFill>
                  </a:rPr>
                  <a:t>Fact 1. There are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 troubled gates in original circuit</a:t>
                </a:r>
              </a:p>
              <a:p>
                <a:r>
                  <a:rPr kumimoji="1" lang="en-US" altLang="zh-CN" dirty="0">
                    <a:solidFill>
                      <a:schemeClr val="tx1"/>
                    </a:solidFill>
                  </a:rPr>
                  <a:t>Fact 2. The elimination of each gate will only introduce at most 4 troubled gates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42E2D76-4046-E247-889D-3D0FE6450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50" y="397066"/>
                <a:ext cx="9104731" cy="738472"/>
              </a:xfrm>
              <a:prstGeom prst="rect">
                <a:avLst/>
              </a:prstGeom>
              <a:blipFill>
                <a:blip r:embed="rId6"/>
                <a:stretch>
                  <a:fillRect l="-418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圆角矩形 4">
            <a:extLst>
              <a:ext uri="{FF2B5EF4-FFF2-40B4-BE49-F238E27FC236}">
                <a16:creationId xmlns:a16="http://schemas.microsoft.com/office/drawing/2014/main" id="{B5C91311-A62D-A848-8A7B-EED0BA9C5816}"/>
              </a:ext>
            </a:extLst>
          </p:cNvPr>
          <p:cNvSpPr/>
          <p:nvPr/>
        </p:nvSpPr>
        <p:spPr>
          <a:xfrm>
            <a:off x="2472266" y="397066"/>
            <a:ext cx="9121515" cy="8080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B0C1E55-53DB-2747-BF92-0CBA27D00952}"/>
              </a:ext>
            </a:extLst>
          </p:cNvPr>
          <p:cNvSpPr txBox="1"/>
          <p:nvPr/>
        </p:nvSpPr>
        <p:spPr>
          <a:xfrm>
            <a:off x="1714964" y="3224475"/>
            <a:ext cx="9339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If we can eliminate a troubled gate without introducing new troubled gates</a:t>
            </a:r>
            <a:endParaRPr kumimoji="1"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3A6CC8E-D106-D946-8739-F19394151F7F}"/>
                  </a:ext>
                </a:extLst>
              </p:cNvPr>
              <p:cNvSpPr txBox="1"/>
              <p:nvPr/>
            </p:nvSpPr>
            <p:spPr>
              <a:xfrm>
                <a:off x="2555357" y="1579122"/>
                <a:ext cx="48009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/>
                  <a:t>Complexity measure: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kumimoji="1" lang="en-US" altLang="zh-CN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3A6CC8E-D106-D946-8739-F19394151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357" y="1579122"/>
                <a:ext cx="4800930" cy="400110"/>
              </a:xfrm>
              <a:prstGeom prst="rect">
                <a:avLst/>
              </a:prstGeom>
              <a:blipFill>
                <a:blip r:embed="rId7"/>
                <a:stretch>
                  <a:fillRect l="-1319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圆角矩形 7">
            <a:extLst>
              <a:ext uri="{FF2B5EF4-FFF2-40B4-BE49-F238E27FC236}">
                <a16:creationId xmlns:a16="http://schemas.microsoft.com/office/drawing/2014/main" id="{07D919D0-DA45-424F-87F2-0A16C7423F20}"/>
              </a:ext>
            </a:extLst>
          </p:cNvPr>
          <p:cNvSpPr/>
          <p:nvPr/>
        </p:nvSpPr>
        <p:spPr>
          <a:xfrm>
            <a:off x="2472266" y="1555452"/>
            <a:ext cx="4967111" cy="43971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BC72E6C-1112-8743-BDA1-A3AA1FD8FDD2}"/>
              </a:ext>
            </a:extLst>
          </p:cNvPr>
          <p:cNvSpPr txBox="1"/>
          <p:nvPr/>
        </p:nvSpPr>
        <p:spPr>
          <a:xfrm>
            <a:off x="1700784" y="2514142"/>
            <a:ext cx="10458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We can eliminate 4 gates while introducing at most 16 troubled gates</a:t>
            </a:r>
            <a:endParaRPr kumimoji="1"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C318A46-6356-374A-AEAA-B96DBE023C71}"/>
                  </a:ext>
                </a:extLst>
              </p:cNvPr>
              <p:cNvSpPr txBox="1"/>
              <p:nvPr/>
            </p:nvSpPr>
            <p:spPr>
              <a:xfrm>
                <a:off x="10445817" y="2856917"/>
                <a:ext cx="17461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≥4−16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C318A46-6356-374A-AEAA-B96DBE023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5817" y="2856917"/>
                <a:ext cx="1746183" cy="369332"/>
              </a:xfrm>
              <a:prstGeom prst="rect">
                <a:avLst/>
              </a:prstGeom>
              <a:blipFill>
                <a:blip r:embed="rId8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ED264F0-9A2D-7849-87F3-DC8CD545098C}"/>
                  </a:ext>
                </a:extLst>
              </p:cNvPr>
              <p:cNvSpPr txBox="1"/>
              <p:nvPr/>
            </p:nvSpPr>
            <p:spPr>
              <a:xfrm>
                <a:off x="10445817" y="3686140"/>
                <a:ext cx="1489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≥3+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ED264F0-9A2D-7849-87F3-DC8CD5450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5817" y="3686140"/>
                <a:ext cx="1489703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EFD0079-29F6-044E-902C-E70C691EBF12}"/>
                  </a:ext>
                </a:extLst>
              </p:cNvPr>
              <p:cNvSpPr txBox="1"/>
              <p:nvPr/>
            </p:nvSpPr>
            <p:spPr>
              <a:xfrm>
                <a:off x="1719337" y="4515556"/>
                <a:ext cx="8726480" cy="13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kumimoji="1" lang="en-US" altLang="zh-CN" sz="2400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≥3+</m:t>
                    </m:r>
                    <m:f>
                      <m:f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endParaRPr kumimoji="1"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d>
                            <m:d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f>
                            <m:f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den>
                          </m:f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EFD0079-29F6-044E-902C-E70C691EB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337" y="4515556"/>
                <a:ext cx="8726480" cy="1316194"/>
              </a:xfrm>
              <a:prstGeom prst="rect">
                <a:avLst/>
              </a:prstGeom>
              <a:blipFill>
                <a:blip r:embed="rId10"/>
                <a:stretch>
                  <a:fillRect l="-1163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D4FA2947-F177-8C4A-A056-6490482FB3BB}"/>
              </a:ext>
            </a:extLst>
          </p:cNvPr>
          <p:cNvSpPr txBox="1"/>
          <p:nvPr/>
        </p:nvSpPr>
        <p:spPr>
          <a:xfrm>
            <a:off x="2540000" y="5973925"/>
            <a:ext cx="2415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Maximum gates eliminated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DC093681-9A2C-114F-B94E-046C3AC57EEE}"/>
              </a:ext>
            </a:extLst>
          </p:cNvPr>
          <p:cNvCxnSpPr/>
          <p:nvPr/>
        </p:nvCxnSpPr>
        <p:spPr>
          <a:xfrm flipV="1">
            <a:off x="3544711" y="5678311"/>
            <a:ext cx="327378" cy="32737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76D48FBF-C388-6C4D-B72D-EB60FA3E7D47}"/>
              </a:ext>
            </a:extLst>
          </p:cNvPr>
          <p:cNvSpPr txBox="1"/>
          <p:nvPr/>
        </p:nvSpPr>
        <p:spPr>
          <a:xfrm>
            <a:off x="4553795" y="6005689"/>
            <a:ext cx="1557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Measure decrement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DEF371CF-02D2-594F-9E85-D841266DA732}"/>
              </a:ext>
            </a:extLst>
          </p:cNvPr>
          <p:cNvCxnSpPr>
            <a:cxnSpLocks/>
          </p:cNvCxnSpPr>
          <p:nvPr/>
        </p:nvCxnSpPr>
        <p:spPr>
          <a:xfrm flipH="1" flipV="1">
            <a:off x="5119511" y="5662429"/>
            <a:ext cx="13475" cy="31149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C53CEB9D-64C1-2C41-B89C-69DAA4EC6AAC}"/>
              </a:ext>
            </a:extLst>
          </p:cNvPr>
          <p:cNvSpPr txBox="1"/>
          <p:nvPr/>
        </p:nvSpPr>
        <p:spPr>
          <a:xfrm>
            <a:off x="6134392" y="6005689"/>
            <a:ext cx="1805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Initial troubled gates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8EB8AA17-6145-1E43-8911-064F054A1F57}"/>
              </a:ext>
            </a:extLst>
          </p:cNvPr>
          <p:cNvCxnSpPr>
            <a:cxnSpLocks/>
          </p:cNvCxnSpPr>
          <p:nvPr/>
        </p:nvCxnSpPr>
        <p:spPr>
          <a:xfrm flipH="1" flipV="1">
            <a:off x="6496756" y="5694193"/>
            <a:ext cx="284440" cy="31149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1531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3A87-BF0F-E893-602A-F6C9EC8A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263D3B-F45A-DD22-A2DB-3BAB44E62F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021541"/>
                <a:ext cx="8915400" cy="432889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Introduction</a:t>
                </a:r>
              </a:p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Proof sketch </a:t>
                </a:r>
                <a:r>
                  <a:rPr lang="en-US" altLang="zh-CN" sz="2400" dirty="0">
                    <a:solidFill>
                      <a:schemeClr val="bg1">
                        <a:lumMod val="65000"/>
                      </a:schemeClr>
                    </a:solidFill>
                  </a:rPr>
                  <a:t>of the previous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3+</m:t>
                        </m:r>
                        <m:f>
                          <m:fPr>
                            <m:ctrlPr>
                              <a:rPr lang="en-US" altLang="zh-CN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86</m:t>
                            </m:r>
                          </m:den>
                        </m:f>
                      </m:e>
                    </m:d>
                    <m:r>
                      <a:rPr lang="en-US" altLang="zh-CN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>
                    <a:solidFill>
                      <a:schemeClr val="bg1">
                        <a:lumMod val="65000"/>
                      </a:schemeClr>
                    </a:solidFill>
                  </a:rPr>
                  <a:t> bound</a:t>
                </a:r>
              </a:p>
              <a:p>
                <a:pPr lvl="1"/>
                <a:r>
                  <a:rPr lang="en-US" sz="2200" dirty="0">
                    <a:solidFill>
                      <a:schemeClr val="bg1">
                        <a:lumMod val="65000"/>
                      </a:schemeClr>
                    </a:solidFill>
                  </a:rPr>
                  <a:t>Paradigm: gate elimination</a:t>
                </a:r>
              </a:p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Our improvements towards a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3.1</m:t>
                    </m:r>
                    <m:r>
                      <a:rPr lang="en-US" altLang="zh-CN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bound</a:t>
                </a:r>
              </a:p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Open problems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263D3B-F45A-DD22-A2DB-3BAB44E62F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021541"/>
                <a:ext cx="8915400" cy="4328890"/>
              </a:xfrm>
              <a:blipFill>
                <a:blip r:embed="rId5"/>
                <a:stretch>
                  <a:fillRect l="-997" t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781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B9F661-8B5A-4345-8D96-4F0F9B1A9A92}"/>
              </a:ext>
            </a:extLst>
          </p:cNvPr>
          <p:cNvSpPr txBox="1"/>
          <p:nvPr/>
        </p:nvSpPr>
        <p:spPr>
          <a:xfrm>
            <a:off x="2549047" y="540157"/>
            <a:ext cx="9339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If we can eliminate the troubled gate without introducing new troubled gates</a:t>
            </a:r>
            <a:endParaRPr kumimoji="1" lang="zh-CN" altLang="en-US" sz="2400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F91A574A-9A5A-9B43-8E98-F762C06D04EC}"/>
              </a:ext>
            </a:extLst>
          </p:cNvPr>
          <p:cNvSpPr/>
          <p:nvPr/>
        </p:nvSpPr>
        <p:spPr>
          <a:xfrm>
            <a:off x="2448394" y="442704"/>
            <a:ext cx="8884356" cy="10272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A5E7E19-6768-4740-8573-8701505168F8}"/>
              </a:ext>
            </a:extLst>
          </p:cNvPr>
          <p:cNvSpPr txBox="1"/>
          <p:nvPr/>
        </p:nvSpPr>
        <p:spPr>
          <a:xfrm>
            <a:off x="2234253" y="2409588"/>
            <a:ext cx="3756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00B050"/>
                </a:solidFill>
              </a:rPr>
              <a:t>In fact this can be done</a:t>
            </a:r>
            <a:endParaRPr kumimoji="1"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DFAC9E4-E7B7-D642-A3E7-DEB38BECC4AE}"/>
              </a:ext>
            </a:extLst>
          </p:cNvPr>
          <p:cNvSpPr txBox="1"/>
          <p:nvPr/>
        </p:nvSpPr>
        <p:spPr>
          <a:xfrm>
            <a:off x="2234253" y="3925192"/>
            <a:ext cx="3865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rgbClr val="FF0000"/>
                </a:solidFill>
              </a:rPr>
              <a:t>EXCEPT this case</a:t>
            </a:r>
            <a:endParaRPr kumimoji="1" lang="zh-CN" altLang="en-US" sz="3600" dirty="0">
              <a:solidFill>
                <a:srgbClr val="FF0000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815982F-0BFD-1441-B160-E206906044E1}"/>
              </a:ext>
            </a:extLst>
          </p:cNvPr>
          <p:cNvGrpSpPr/>
          <p:nvPr/>
        </p:nvGrpSpPr>
        <p:grpSpPr>
          <a:xfrm>
            <a:off x="7850104" y="2472663"/>
            <a:ext cx="471988" cy="369332"/>
            <a:chOff x="3227394" y="1890984"/>
            <a:chExt cx="47198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DD7AEF61-398A-8144-87FA-4E4FB1AA105B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DD7AEF61-398A-8144-87FA-4E4FB1AA10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9F8AA737-319F-AD42-858A-D5C0169BC82B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77750BC-8A1D-114C-B46D-71D5BE01B0E2}"/>
              </a:ext>
            </a:extLst>
          </p:cNvPr>
          <p:cNvGrpSpPr/>
          <p:nvPr/>
        </p:nvGrpSpPr>
        <p:grpSpPr>
          <a:xfrm>
            <a:off x="8368586" y="3231300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F792CF05-0717-D147-B51F-07BC37E59E1B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F792CF05-0717-D147-B51F-07BC37E59E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8A802B8-4E74-5A41-9805-0D37722BE0D0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71662DEF-8037-954B-B097-F9810F2C6607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8558658" y="3600632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82016371-1A27-E84A-9598-EEB616DBD665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8165220" y="2817730"/>
            <a:ext cx="276275" cy="500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F7B15336-2D10-EB42-9010-03700A8017A3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7664775" y="2793464"/>
            <a:ext cx="289060" cy="573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57DF14A9-1668-8444-8E6D-A991D54033A9}"/>
              </a:ext>
            </a:extLst>
          </p:cNvPr>
          <p:cNvCxnSpPr>
            <a:cxnSpLocks/>
          </p:cNvCxnSpPr>
          <p:nvPr/>
        </p:nvCxnSpPr>
        <p:spPr>
          <a:xfrm flipH="1">
            <a:off x="8658119" y="2793464"/>
            <a:ext cx="247623" cy="505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DE8352E-A790-264C-B687-747433D3808F}"/>
              </a:ext>
            </a:extLst>
          </p:cNvPr>
          <p:cNvGrpSpPr/>
          <p:nvPr/>
        </p:nvGrpSpPr>
        <p:grpSpPr>
          <a:xfrm>
            <a:off x="8802157" y="2455755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5F99A163-75A4-3F42-A294-F2CD73920E41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5F99A163-75A4-3F42-A294-F2CD73920E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383777A7-B2BE-4E45-84AF-17CB71607877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392D2822-8F74-8E48-9A8C-D8B7BED431A9}"/>
              </a:ext>
            </a:extLst>
          </p:cNvPr>
          <p:cNvCxnSpPr>
            <a:cxnSpLocks/>
          </p:cNvCxnSpPr>
          <p:nvPr/>
        </p:nvCxnSpPr>
        <p:spPr>
          <a:xfrm>
            <a:off x="9150726" y="2767369"/>
            <a:ext cx="273240" cy="57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BB98EA4-A476-B642-A154-6A94DB4A4B58}"/>
              </a:ext>
            </a:extLst>
          </p:cNvPr>
          <p:cNvGrpSpPr/>
          <p:nvPr/>
        </p:nvGrpSpPr>
        <p:grpSpPr>
          <a:xfrm>
            <a:off x="8337635" y="4131409"/>
            <a:ext cx="478015" cy="369332"/>
            <a:chOff x="3224349" y="1890984"/>
            <a:chExt cx="47801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3234E286-A01A-B84B-A47F-D24DC227C33B}"/>
                    </a:ext>
                  </a:extLst>
                </p:cNvPr>
                <p:cNvSpPr txBox="1"/>
                <p:nvPr/>
              </p:nvSpPr>
              <p:spPr>
                <a:xfrm>
                  <a:off x="3224349" y="1890984"/>
                  <a:ext cx="4780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3234E286-A01A-B84B-A47F-D24DC227C3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4349" y="1890984"/>
                  <a:ext cx="478015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BD41DE48-99B1-BE45-9B58-A6EEF01E31C4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2D8B0B2-DF93-A344-A313-93B7EB0105C1}"/>
              </a:ext>
            </a:extLst>
          </p:cNvPr>
          <p:cNvGrpSpPr/>
          <p:nvPr/>
        </p:nvGrpSpPr>
        <p:grpSpPr>
          <a:xfrm>
            <a:off x="8974879" y="3514947"/>
            <a:ext cx="345799" cy="369332"/>
            <a:chOff x="3272550" y="1890984"/>
            <a:chExt cx="34579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4E71D107-FA26-9E4E-B8DF-71C4EA9CEB33}"/>
                    </a:ext>
                  </a:extLst>
                </p:cNvPr>
                <p:cNvSpPr txBox="1"/>
                <p:nvPr/>
              </p:nvSpPr>
              <p:spPr>
                <a:xfrm>
                  <a:off x="3272550" y="1890984"/>
                  <a:ext cx="3457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4E71D107-FA26-9E4E-B8DF-71C4EA9CEB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2550" y="1890984"/>
                  <a:ext cx="34579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660C93D2-1D74-C04F-944B-9FFA517C4EB2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2F91266C-3A24-1044-A459-852978B6D0C6}"/>
              </a:ext>
            </a:extLst>
          </p:cNvPr>
          <p:cNvCxnSpPr>
            <a:stCxn id="27" idx="3"/>
            <a:endCxn id="24" idx="7"/>
          </p:cNvCxnSpPr>
          <p:nvPr/>
        </p:nvCxnSpPr>
        <p:spPr>
          <a:xfrm flipH="1">
            <a:off x="8678737" y="3835748"/>
            <a:ext cx="354717" cy="38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8F74AE9-770A-A443-BAA1-F8D3A4A313E6}"/>
              </a:ext>
            </a:extLst>
          </p:cNvPr>
          <p:cNvGrpSpPr/>
          <p:nvPr/>
        </p:nvGrpSpPr>
        <p:grpSpPr>
          <a:xfrm>
            <a:off x="7809305" y="4732723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B37D1B29-EB39-9545-B86C-B5F8EA50A7AF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B37D1B29-EB39-9545-B86C-B5F8EA50A7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C30061FD-8B79-EC4A-9D91-10A7CC3CBE70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B80C6B9C-DB0C-B749-8549-BD0473F2D10C}"/>
              </a:ext>
            </a:extLst>
          </p:cNvPr>
          <p:cNvCxnSpPr/>
          <p:nvPr/>
        </p:nvCxnSpPr>
        <p:spPr>
          <a:xfrm flipH="1">
            <a:off x="8081677" y="4433030"/>
            <a:ext cx="354717" cy="38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2D022029-ABDA-8648-9E4C-6FCBCF1587DE}"/>
              </a:ext>
            </a:extLst>
          </p:cNvPr>
          <p:cNvCxnSpPr>
            <a:cxnSpLocks/>
          </p:cNvCxnSpPr>
          <p:nvPr/>
        </p:nvCxnSpPr>
        <p:spPr>
          <a:xfrm>
            <a:off x="8576642" y="4500741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06552507-CD6C-0942-A7BB-0E330DF7B545}"/>
              </a:ext>
            </a:extLst>
          </p:cNvPr>
          <p:cNvCxnSpPr>
            <a:cxnSpLocks/>
          </p:cNvCxnSpPr>
          <p:nvPr/>
        </p:nvCxnSpPr>
        <p:spPr>
          <a:xfrm>
            <a:off x="8007752" y="5102055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231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38DFDC-6B03-2F49-BE06-1A1430A1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570473"/>
            <a:ext cx="8911687" cy="1280890"/>
          </a:xfrm>
        </p:spPr>
        <p:txBody>
          <a:bodyPr/>
          <a:lstStyle/>
          <a:p>
            <a:r>
              <a:rPr kumimoji="1" lang="en-US" altLang="zh-CN" dirty="0"/>
              <a:t>Temporary quadratic substitution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AD1BA1-96D9-2741-B916-C6EEF7ED8E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30514" y="1787954"/>
                <a:ext cx="8474098" cy="377762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400" dirty="0"/>
                  <a:t>If we can do </a:t>
                </a:r>
                <a:r>
                  <a:rPr kumimoji="1" lang="en-US" altLang="zh-CN" sz="2400" dirty="0">
                    <a:solidFill>
                      <a:srgbClr val="00B050"/>
                    </a:solidFill>
                  </a:rPr>
                  <a:t>quadratic substitutions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kumimoji="1" lang="en-US" altLang="zh-CN" sz="2000" dirty="0"/>
              </a:p>
              <a:p>
                <a:r>
                  <a:rPr kumimoji="1" lang="en-US" altLang="zh-CN" sz="2200" dirty="0">
                    <a:solidFill>
                      <a:srgbClr val="00B050"/>
                    </a:solidFill>
                  </a:rPr>
                  <a:t>Quadratic disperser </a:t>
                </a:r>
                <a:r>
                  <a:rPr kumimoji="1" lang="en-US" altLang="zh-CN" sz="2200" dirty="0"/>
                  <a:t>does not have efficient construction</a:t>
                </a:r>
              </a:p>
              <a:p>
                <a:r>
                  <a:rPr kumimoji="1" lang="en-US" altLang="zh-CN" sz="2200" dirty="0"/>
                  <a:t>Solution: allow a kind of temporary quadratic substitution</a:t>
                </a:r>
              </a:p>
              <a:p>
                <a:pPr lvl="1"/>
                <a:r>
                  <a:rPr kumimoji="1" lang="en-US" altLang="zh-CN" sz="2000" dirty="0"/>
                  <a:t>Can solve this case</a:t>
                </a:r>
              </a:p>
              <a:p>
                <a:pPr lvl="1"/>
                <a:r>
                  <a:rPr kumimoji="1" lang="en-US" altLang="zh-CN" sz="2000" dirty="0"/>
                  <a:t>Affine disperser is enough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AD1BA1-96D9-2741-B916-C6EEF7ED8E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30514" y="1787954"/>
                <a:ext cx="8474098" cy="3777622"/>
              </a:xfrm>
              <a:blipFill>
                <a:blip r:embed="rId6"/>
                <a:stretch>
                  <a:fillRect l="-898" t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CF81889C-1F75-084F-A6CC-E7163533F31B}"/>
              </a:ext>
            </a:extLst>
          </p:cNvPr>
          <p:cNvGrpSpPr/>
          <p:nvPr/>
        </p:nvGrpSpPr>
        <p:grpSpPr>
          <a:xfrm>
            <a:off x="1398988" y="1902422"/>
            <a:ext cx="471988" cy="369332"/>
            <a:chOff x="3227394" y="1890984"/>
            <a:chExt cx="47198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CBF59C3E-DA86-A64B-9127-C92B27EFB069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CBF59C3E-DA86-A64B-9127-C92B27EFB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6462A1F-4673-764F-A3E1-BB133F96D905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3930ADB-7E3F-7E41-ADCC-CC44A04BE026}"/>
              </a:ext>
            </a:extLst>
          </p:cNvPr>
          <p:cNvGrpSpPr/>
          <p:nvPr/>
        </p:nvGrpSpPr>
        <p:grpSpPr>
          <a:xfrm>
            <a:off x="1917470" y="2661059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A6E5CA21-2063-A14B-A997-3F40A2543E4B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A6E5CA21-2063-A14B-A997-3F40A2543E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ECA5AEB-33FA-7A48-BC05-E8C01CBACDA5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362FC62A-E567-BC48-A85C-DCE0D905B9E6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2107542" y="3030391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F4544A49-4776-BF4E-8216-D65707E63A9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714104" y="2247489"/>
            <a:ext cx="276275" cy="500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66D8C559-23D5-FF40-9020-80A76A360C7E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1213659" y="2223223"/>
            <a:ext cx="289060" cy="573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B55E171E-8CF0-1F45-A28B-5776C5D49553}"/>
              </a:ext>
            </a:extLst>
          </p:cNvPr>
          <p:cNvCxnSpPr>
            <a:cxnSpLocks/>
          </p:cNvCxnSpPr>
          <p:nvPr/>
        </p:nvCxnSpPr>
        <p:spPr>
          <a:xfrm flipH="1">
            <a:off x="2207003" y="2223223"/>
            <a:ext cx="247623" cy="505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0162748-9E76-A64B-8074-D5AC6D2B68D0}"/>
              </a:ext>
            </a:extLst>
          </p:cNvPr>
          <p:cNvGrpSpPr/>
          <p:nvPr/>
        </p:nvGrpSpPr>
        <p:grpSpPr>
          <a:xfrm>
            <a:off x="2351041" y="1885514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982A0304-0BB1-EA46-A329-81DD22CD2FB0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982A0304-0BB1-EA46-A329-81DD22CD2F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F6785BD7-1D44-204A-87A2-A6FE61E8700E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A6EB97AD-425E-0F4B-BA1E-0B92B4D1D340}"/>
              </a:ext>
            </a:extLst>
          </p:cNvPr>
          <p:cNvCxnSpPr>
            <a:cxnSpLocks/>
          </p:cNvCxnSpPr>
          <p:nvPr/>
        </p:nvCxnSpPr>
        <p:spPr>
          <a:xfrm>
            <a:off x="2699610" y="2197128"/>
            <a:ext cx="273240" cy="57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EE344A3-A20F-B346-B9A6-73742175865D}"/>
              </a:ext>
            </a:extLst>
          </p:cNvPr>
          <p:cNvGrpSpPr/>
          <p:nvPr/>
        </p:nvGrpSpPr>
        <p:grpSpPr>
          <a:xfrm>
            <a:off x="1886519" y="3561168"/>
            <a:ext cx="478015" cy="369332"/>
            <a:chOff x="3224349" y="1890984"/>
            <a:chExt cx="47801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24FE40A3-FA9F-7E4F-86D6-5EA50D094D0A}"/>
                    </a:ext>
                  </a:extLst>
                </p:cNvPr>
                <p:cNvSpPr txBox="1"/>
                <p:nvPr/>
              </p:nvSpPr>
              <p:spPr>
                <a:xfrm>
                  <a:off x="3224349" y="1890984"/>
                  <a:ext cx="4780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24FE40A3-FA9F-7E4F-86D6-5EA50D094D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4349" y="1890984"/>
                  <a:ext cx="478015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B81F1DE-5F3D-234D-A9B4-A78C53F8624A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5DF3FB5-851C-374F-991D-6A5880F1BCE2}"/>
              </a:ext>
            </a:extLst>
          </p:cNvPr>
          <p:cNvGrpSpPr/>
          <p:nvPr/>
        </p:nvGrpSpPr>
        <p:grpSpPr>
          <a:xfrm>
            <a:off x="2523763" y="2944706"/>
            <a:ext cx="345799" cy="369332"/>
            <a:chOff x="3272550" y="1890984"/>
            <a:chExt cx="34579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B3772917-7451-B440-B126-253E650FC39B}"/>
                    </a:ext>
                  </a:extLst>
                </p:cNvPr>
                <p:cNvSpPr txBox="1"/>
                <p:nvPr/>
              </p:nvSpPr>
              <p:spPr>
                <a:xfrm>
                  <a:off x="3272550" y="1890984"/>
                  <a:ext cx="3457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B3772917-7451-B440-B126-253E650FC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2550" y="1890984"/>
                  <a:ext cx="34579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35E4B665-D133-5341-BE04-E4687208839C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09D7FD55-AA38-B743-9BA5-F310C5E60870}"/>
              </a:ext>
            </a:extLst>
          </p:cNvPr>
          <p:cNvCxnSpPr>
            <a:stCxn id="23" idx="3"/>
            <a:endCxn id="20" idx="7"/>
          </p:cNvCxnSpPr>
          <p:nvPr/>
        </p:nvCxnSpPr>
        <p:spPr>
          <a:xfrm flipH="1">
            <a:off x="2227621" y="3265507"/>
            <a:ext cx="354717" cy="38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FB7B604-349E-6F41-A597-98CB82369023}"/>
              </a:ext>
            </a:extLst>
          </p:cNvPr>
          <p:cNvGrpSpPr/>
          <p:nvPr/>
        </p:nvGrpSpPr>
        <p:grpSpPr>
          <a:xfrm>
            <a:off x="1358189" y="4162482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6339C274-DFE0-3346-8313-DFFC7F94FCFF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6339C274-DFE0-3346-8313-DFFC7F94FC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15A83F9A-52D8-BE4B-B7C5-473A56E1C2B1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438EF218-DB9A-6E45-9925-87B39CE1D182}"/>
              </a:ext>
            </a:extLst>
          </p:cNvPr>
          <p:cNvCxnSpPr/>
          <p:nvPr/>
        </p:nvCxnSpPr>
        <p:spPr>
          <a:xfrm flipH="1">
            <a:off x="1630561" y="3862789"/>
            <a:ext cx="354717" cy="38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540F032A-4DC9-494F-9785-05A93B7E3D57}"/>
              </a:ext>
            </a:extLst>
          </p:cNvPr>
          <p:cNvCxnSpPr>
            <a:cxnSpLocks/>
          </p:cNvCxnSpPr>
          <p:nvPr/>
        </p:nvCxnSpPr>
        <p:spPr>
          <a:xfrm>
            <a:off x="2125526" y="3930500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E35F7E0D-5062-6743-8DC9-86D0696EB3E0}"/>
              </a:ext>
            </a:extLst>
          </p:cNvPr>
          <p:cNvCxnSpPr>
            <a:cxnSpLocks/>
          </p:cNvCxnSpPr>
          <p:nvPr/>
        </p:nvCxnSpPr>
        <p:spPr>
          <a:xfrm>
            <a:off x="1556636" y="4531814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F92FDCC9-15D0-1E44-985E-41A1B26E0295}"/>
              </a:ext>
            </a:extLst>
          </p:cNvPr>
          <p:cNvSpPr txBox="1"/>
          <p:nvPr/>
        </p:nvSpPr>
        <p:spPr>
          <a:xfrm>
            <a:off x="609462" y="3551431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trivial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5678D0A2-629F-6648-A15D-0B82F5B99EFD}"/>
              </a:ext>
            </a:extLst>
          </p:cNvPr>
          <p:cNvCxnSpPr>
            <a:cxnSpLocks/>
          </p:cNvCxnSpPr>
          <p:nvPr/>
        </p:nvCxnSpPr>
        <p:spPr>
          <a:xfrm flipV="1">
            <a:off x="1445712" y="2960049"/>
            <a:ext cx="406529" cy="2106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8119C8F1-E715-FD46-9FF5-FCBADF73C04E}"/>
              </a:ext>
            </a:extLst>
          </p:cNvPr>
          <p:cNvCxnSpPr>
            <a:cxnSpLocks/>
            <a:stCxn id="31" idx="3"/>
            <a:endCxn id="19" idx="1"/>
          </p:cNvCxnSpPr>
          <p:nvPr/>
        </p:nvCxnSpPr>
        <p:spPr>
          <a:xfrm>
            <a:off x="1366400" y="3736097"/>
            <a:ext cx="520119" cy="97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1CDF1600-5349-2744-ABCE-8137E6D7BDE8}"/>
              </a:ext>
            </a:extLst>
          </p:cNvPr>
          <p:cNvCxnSpPr>
            <a:cxnSpLocks/>
          </p:cNvCxnSpPr>
          <p:nvPr/>
        </p:nvCxnSpPr>
        <p:spPr>
          <a:xfrm>
            <a:off x="1220055" y="3941416"/>
            <a:ext cx="177203" cy="2210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75F404DE-893E-9945-AE9A-6EA744CF4034}"/>
              </a:ext>
            </a:extLst>
          </p:cNvPr>
          <p:cNvSpPr txBox="1"/>
          <p:nvPr/>
        </p:nvSpPr>
        <p:spPr>
          <a:xfrm>
            <a:off x="347948" y="311414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out-degree 0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47FB313B-CBE4-C344-9132-09CB138F520C}"/>
              </a:ext>
            </a:extLst>
          </p:cNvPr>
          <p:cNvSpPr/>
          <p:nvPr/>
        </p:nvSpPr>
        <p:spPr>
          <a:xfrm>
            <a:off x="1382567" y="5089018"/>
            <a:ext cx="331388" cy="33138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60B974D3-5533-2540-876A-31276EA76D67}"/>
              </a:ext>
            </a:extLst>
          </p:cNvPr>
          <p:cNvSpPr/>
          <p:nvPr/>
        </p:nvSpPr>
        <p:spPr>
          <a:xfrm>
            <a:off x="1959832" y="4501490"/>
            <a:ext cx="331388" cy="33138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A5FA9ED-96DF-DA46-8D8B-793F98050E3D}"/>
              </a:ext>
            </a:extLst>
          </p:cNvPr>
          <p:cNvSpPr txBox="1"/>
          <p:nvPr/>
        </p:nvSpPr>
        <p:spPr>
          <a:xfrm>
            <a:off x="2099587" y="5070046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degenerate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E185BD2C-D2BB-7B4A-AF25-D5069F4CBF12}"/>
              </a:ext>
            </a:extLst>
          </p:cNvPr>
          <p:cNvGrpSpPr/>
          <p:nvPr/>
        </p:nvGrpSpPr>
        <p:grpSpPr>
          <a:xfrm>
            <a:off x="1089532" y="5662142"/>
            <a:ext cx="4779446" cy="911423"/>
            <a:chOff x="7527073" y="3137426"/>
            <a:chExt cx="4779446" cy="911423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1F2885C9-715E-AD4B-93D5-4355A6568640}"/>
                </a:ext>
              </a:extLst>
            </p:cNvPr>
            <p:cNvSpPr txBox="1"/>
            <p:nvPr/>
          </p:nvSpPr>
          <p:spPr>
            <a:xfrm>
              <a:off x="7594973" y="3137426"/>
              <a:ext cx="4711546" cy="870688"/>
            </a:xfrm>
            <a:prstGeom prst="rect">
              <a:avLst/>
            </a:prstGeom>
            <a:noFill/>
            <a:ln cap="flat">
              <a:noFill/>
              <a:round/>
            </a:ln>
            <a:effectLst>
              <a:softEdge rad="0"/>
            </a:effectLst>
          </p:spPr>
          <p:txBody>
            <a:bodyPr wrap="none" rtlCol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dirty="0"/>
                <a:t>Trivial: output is constant</a:t>
              </a:r>
            </a:p>
            <a:p>
              <a:pPr>
                <a:lnSpc>
                  <a:spcPct val="150000"/>
                </a:lnSpc>
              </a:pPr>
              <a:r>
                <a:rPr kumimoji="1" lang="en-US" altLang="zh-CN" dirty="0"/>
                <a:t>Degenerate: depends only on one input</a:t>
              </a:r>
            </a:p>
          </p:txBody>
        </p:sp>
        <p:sp>
          <p:nvSpPr>
            <p:cNvPr id="51" name="圆角矩形 50">
              <a:extLst>
                <a:ext uri="{FF2B5EF4-FFF2-40B4-BE49-F238E27FC236}">
                  <a16:creationId xmlns:a16="http://schemas.microsoft.com/office/drawing/2014/main" id="{8BC9CD50-82B0-D949-A5BE-26EE7A27DB2B}"/>
                </a:ext>
              </a:extLst>
            </p:cNvPr>
            <p:cNvSpPr/>
            <p:nvPr/>
          </p:nvSpPr>
          <p:spPr>
            <a:xfrm>
              <a:off x="7527073" y="3178098"/>
              <a:ext cx="4707994" cy="87075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7E15AE61-E9C4-C743-82A8-F4F6F8FFD0E3}"/>
              </a:ext>
            </a:extLst>
          </p:cNvPr>
          <p:cNvCxnSpPr>
            <a:cxnSpLocks/>
          </p:cNvCxnSpPr>
          <p:nvPr/>
        </p:nvCxnSpPr>
        <p:spPr>
          <a:xfrm flipH="1" flipV="1">
            <a:off x="2284640" y="4907444"/>
            <a:ext cx="239123" cy="2398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01E38576-5183-AB4D-A501-7181CA59F4BC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1822287" y="5254712"/>
            <a:ext cx="277300" cy="19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40FB7550-09D5-B746-A7EB-DF443112C718}"/>
              </a:ext>
            </a:extLst>
          </p:cNvPr>
          <p:cNvSpPr txBox="1"/>
          <p:nvPr/>
        </p:nvSpPr>
        <p:spPr>
          <a:xfrm>
            <a:off x="7301188" y="3930500"/>
            <a:ext cx="4467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00B050"/>
                </a:solidFill>
              </a:rPr>
              <a:t>See the paper for details</a:t>
            </a:r>
            <a:endParaRPr kumimoji="1" lang="zh-CN" alt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4FFB7386-F4EB-B14B-822D-5515D771753F}"/>
                  </a:ext>
                </a:extLst>
              </p:cNvPr>
              <p:cNvSpPr txBox="1"/>
              <p:nvPr/>
            </p:nvSpPr>
            <p:spPr>
              <a:xfrm>
                <a:off x="6375729" y="4797886"/>
                <a:ext cx="5174815" cy="1775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solidFill>
                      <a:srgbClr val="C00000"/>
                    </a:solidFill>
                  </a:rPr>
                  <a:t>Extend the complexity measure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solidFill>
                      <a:srgbClr val="C00000"/>
                    </a:solidFill>
                  </a:rPr>
                  <a:t>Add more case analysis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kumimoji="1"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kumimoji="1"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3+</m:t>
                        </m:r>
                        <m:f>
                          <m:fPr>
                            <m:ctrlPr>
                              <a:rPr kumimoji="1"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86</m:t>
                            </m:r>
                          </m:den>
                        </m:f>
                      </m:e>
                    </m:d>
                    <m:r>
                      <a:rPr kumimoji="1"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kumimoji="1"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kumimoji="1"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zh-CN" sz="2400" dirty="0">
                    <a:solidFill>
                      <a:srgbClr val="C00000"/>
                    </a:solidFill>
                  </a:rPr>
                  <a:t> lower bound</a:t>
                </a: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4FFB7386-F4EB-B14B-822D-5515D7717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729" y="4797886"/>
                <a:ext cx="5174815" cy="1775679"/>
              </a:xfrm>
              <a:prstGeom prst="rect">
                <a:avLst/>
              </a:prstGeom>
              <a:blipFill>
                <a:blip r:embed="rId13"/>
                <a:stretch>
                  <a:fillRect l="-1716" t="-2837" r="-735" b="-1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694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3" grpId="0"/>
      <p:bldP spid="48" grpId="0"/>
      <p:bldP spid="57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3A87-BF0F-E893-602A-F6C9EC8A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263D3B-F45A-DD22-A2DB-3BAB44E62F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021541"/>
                <a:ext cx="8915400" cy="432889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Introduction</a:t>
                </a:r>
              </a:p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Proof sketch </a:t>
                </a:r>
                <a:r>
                  <a:rPr lang="en-US" altLang="zh-CN" sz="2400" dirty="0">
                    <a:solidFill>
                      <a:schemeClr val="bg1">
                        <a:lumMod val="65000"/>
                      </a:schemeClr>
                    </a:solidFill>
                  </a:rPr>
                  <a:t>of the previous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3+</m:t>
                        </m:r>
                        <m:f>
                          <m:fPr>
                            <m:ctrlPr>
                              <a:rPr lang="en-US" altLang="zh-CN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86</m:t>
                            </m:r>
                          </m:den>
                        </m:f>
                      </m:e>
                    </m:d>
                    <m:r>
                      <a:rPr lang="en-US" altLang="zh-CN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>
                    <a:solidFill>
                      <a:schemeClr val="bg1">
                        <a:lumMod val="65000"/>
                      </a:schemeClr>
                    </a:solidFill>
                  </a:rPr>
                  <a:t> bound</a:t>
                </a:r>
              </a:p>
              <a:p>
                <a:pPr lvl="1"/>
                <a:r>
                  <a:rPr lang="en-US" sz="2200" dirty="0">
                    <a:solidFill>
                      <a:schemeClr val="bg1">
                        <a:lumMod val="65000"/>
                      </a:schemeClr>
                    </a:solidFill>
                  </a:rPr>
                  <a:t>Paradigm: gate elimination</a:t>
                </a:r>
              </a:p>
              <a:p>
                <a:r>
                  <a:rPr lang="en-US" sz="2400" dirty="0"/>
                  <a:t>Our improvements towards a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3.1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bound</a:t>
                </a:r>
              </a:p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Open problems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263D3B-F45A-DD22-A2DB-3BAB44E62F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021541"/>
                <a:ext cx="8915400" cy="4328890"/>
              </a:xfrm>
              <a:blipFill>
                <a:blip r:embed="rId5"/>
                <a:stretch>
                  <a:fillRect l="-997" t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623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3">
                <a:extLst>
                  <a:ext uri="{FF2B5EF4-FFF2-40B4-BE49-F238E27FC236}">
                    <a16:creationId xmlns:a16="http://schemas.microsoft.com/office/drawing/2014/main" id="{C086B279-00AF-BF41-9E17-EAC24D930E5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Why only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dirty="0"/>
                  <a:t>?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标题 3">
                <a:extLst>
                  <a:ext uri="{FF2B5EF4-FFF2-40B4-BE49-F238E27FC236}">
                    <a16:creationId xmlns:a16="http://schemas.microsoft.com/office/drawing/2014/main" id="{C086B279-00AF-BF41-9E17-EAC24D930E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1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内容占位符 4">
            <a:extLst>
              <a:ext uri="{FF2B5EF4-FFF2-40B4-BE49-F238E27FC236}">
                <a16:creationId xmlns:a16="http://schemas.microsoft.com/office/drawing/2014/main" id="{986A2418-A1D2-F143-ACC4-6598C31C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164644"/>
            <a:ext cx="8915400" cy="3777622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The number of troubled gates introduced in each elimination is </a:t>
            </a:r>
            <a:r>
              <a:rPr lang="en-US" altLang="zh-CN" sz="4000" dirty="0" err="1">
                <a:solidFill>
                  <a:srgbClr val="FF0000"/>
                </a:solidFill>
              </a:rPr>
              <a:t>toooooooooooooooooooooo</a:t>
            </a:r>
            <a:r>
              <a:rPr lang="en-US" altLang="zh-CN" sz="4000" dirty="0"/>
              <a:t> large!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37297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C1AB17-3417-1E46-95D8-FAF8DB9A1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How elimination introduces troubles</a:t>
            </a:r>
            <a:endParaRPr kumimoji="1"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C054F92-8D2B-D441-BD70-F13E87D7F635}"/>
              </a:ext>
            </a:extLst>
          </p:cNvPr>
          <p:cNvGrpSpPr/>
          <p:nvPr/>
        </p:nvGrpSpPr>
        <p:grpSpPr>
          <a:xfrm>
            <a:off x="3588721" y="2336714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6BC7D296-31FF-3045-96C5-3FA607FB52B2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6BC7D296-31FF-3045-96C5-3FA607FB5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EB5D31E-8792-A444-9F3E-27A4665BF4CE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E19D2EB-DDD3-FF47-8C33-A3760533A295}"/>
              </a:ext>
            </a:extLst>
          </p:cNvPr>
          <p:cNvGrpSpPr/>
          <p:nvPr/>
        </p:nvGrpSpPr>
        <p:grpSpPr>
          <a:xfrm>
            <a:off x="4072484" y="2911602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14590871-E30F-9248-943F-D9FFD07CD461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14590871-E30F-9248-943F-D9FFD07CD4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06A541A7-C7A7-5D4A-A3DB-818F82D1B203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CF389A75-C00E-4646-A226-7FAA512F2862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4262556" y="3280934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AA6400A0-6419-B048-8560-3CD798147A6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941063" y="2657515"/>
            <a:ext cx="204330" cy="340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02997FEE-F84B-4A4D-A289-AD25FD549442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3403392" y="2657515"/>
            <a:ext cx="289060" cy="573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7A1125C0-884A-1443-82FF-694B5D2D8162}"/>
              </a:ext>
            </a:extLst>
          </p:cNvPr>
          <p:cNvCxnSpPr>
            <a:cxnSpLocks/>
            <a:stCxn id="16" idx="3"/>
            <a:endCxn id="9" idx="7"/>
          </p:cNvCxnSpPr>
          <p:nvPr/>
        </p:nvCxnSpPr>
        <p:spPr>
          <a:xfrm flipH="1">
            <a:off x="4379719" y="2637304"/>
            <a:ext cx="180119" cy="360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7FC6907-8F13-C744-BF28-7B0744C78017}"/>
              </a:ext>
            </a:extLst>
          </p:cNvPr>
          <p:cNvGrpSpPr/>
          <p:nvPr/>
        </p:nvGrpSpPr>
        <p:grpSpPr>
          <a:xfrm>
            <a:off x="4456107" y="2316503"/>
            <a:ext cx="471988" cy="369332"/>
            <a:chOff x="3227394" y="1890984"/>
            <a:chExt cx="47198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683D38E-9642-AD47-B384-EE4F7C1494FE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683D38E-9642-AD47-B384-EE4F7C1494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3311A0A5-277E-414D-A478-3490B549C7F8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E717432D-0465-A04C-8E04-3466E934D681}"/>
              </a:ext>
            </a:extLst>
          </p:cNvPr>
          <p:cNvCxnSpPr>
            <a:cxnSpLocks/>
            <a:endCxn id="22" idx="7"/>
          </p:cNvCxnSpPr>
          <p:nvPr/>
        </p:nvCxnSpPr>
        <p:spPr>
          <a:xfrm flipH="1">
            <a:off x="5149930" y="2637304"/>
            <a:ext cx="159610" cy="360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3EE347A-E3B5-1F45-9D92-EAE0C5D884FC}"/>
              </a:ext>
            </a:extLst>
          </p:cNvPr>
          <p:cNvGrpSpPr/>
          <p:nvPr/>
        </p:nvGrpSpPr>
        <p:grpSpPr>
          <a:xfrm>
            <a:off x="4842695" y="2911602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69EEF6CE-3AAC-D94D-A805-B2F95FE92A38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69EEF6CE-3AAC-D94D-A805-B2F95FE92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C8B812DA-1D5C-0F46-B8D1-46E1EFA65CA2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19DEC78-8487-864E-8099-9489EC30AA66}"/>
              </a:ext>
            </a:extLst>
          </p:cNvPr>
          <p:cNvGrpSpPr/>
          <p:nvPr/>
        </p:nvGrpSpPr>
        <p:grpSpPr>
          <a:xfrm>
            <a:off x="5154100" y="2291514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96EE736D-EF2E-EB45-B82A-5CA29231A610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96EE736D-EF2E-EB45-B82A-5CA29231A6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80ACF382-D981-1845-A6F4-7DE43D42B0C9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7C806552-D86B-FA4E-BF05-E77E82D6C199}"/>
              </a:ext>
            </a:extLst>
          </p:cNvPr>
          <p:cNvCxnSpPr>
            <a:cxnSpLocks/>
            <a:stCxn id="16" idx="5"/>
          </p:cNvCxnSpPr>
          <p:nvPr/>
        </p:nvCxnSpPr>
        <p:spPr>
          <a:xfrm>
            <a:off x="4794164" y="2637304"/>
            <a:ext cx="139253" cy="360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58483D6D-0B87-CE46-A4A8-B9C1B4B5D68C}"/>
              </a:ext>
            </a:extLst>
          </p:cNvPr>
          <p:cNvCxnSpPr>
            <a:cxnSpLocks/>
          </p:cNvCxnSpPr>
          <p:nvPr/>
        </p:nvCxnSpPr>
        <p:spPr>
          <a:xfrm>
            <a:off x="5032767" y="3276859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B4991BC4-B130-7447-9967-B0F604F234DF}"/>
              </a:ext>
            </a:extLst>
          </p:cNvPr>
          <p:cNvGrpSpPr/>
          <p:nvPr/>
        </p:nvGrpSpPr>
        <p:grpSpPr>
          <a:xfrm>
            <a:off x="6588399" y="2381381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936E583F-90D1-404B-9291-1856F78038CE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936E583F-90D1-404B-9291-1856F78038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AD995D44-E15F-A145-B57F-C91E8CDFD2D5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576D6283-122F-284E-909A-ED362BC431E7}"/>
              </a:ext>
            </a:extLst>
          </p:cNvPr>
          <p:cNvGrpSpPr/>
          <p:nvPr/>
        </p:nvGrpSpPr>
        <p:grpSpPr>
          <a:xfrm>
            <a:off x="7072162" y="2956269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5913714D-BC1A-9D42-BCA9-5BEE5E6DA18F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5913714D-BC1A-9D42-BCA9-5BEE5E6DA1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D97A328B-CD51-3243-93A0-2013B4A13243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99" name="直线箭头连接符 98">
            <a:extLst>
              <a:ext uri="{FF2B5EF4-FFF2-40B4-BE49-F238E27FC236}">
                <a16:creationId xmlns:a16="http://schemas.microsoft.com/office/drawing/2014/main" id="{660C3F92-DC2B-6B43-8C3A-395B5DACDF6B}"/>
              </a:ext>
            </a:extLst>
          </p:cNvPr>
          <p:cNvCxnSpPr>
            <a:cxnSpLocks/>
            <a:stCxn id="98" idx="4"/>
          </p:cNvCxnSpPr>
          <p:nvPr/>
        </p:nvCxnSpPr>
        <p:spPr>
          <a:xfrm>
            <a:off x="7262234" y="3325601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线箭头连接符 99">
            <a:extLst>
              <a:ext uri="{FF2B5EF4-FFF2-40B4-BE49-F238E27FC236}">
                <a16:creationId xmlns:a16="http://schemas.microsoft.com/office/drawing/2014/main" id="{3D717057-AFF0-7840-ADFE-E0BB35F8D687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6940741" y="2702182"/>
            <a:ext cx="204330" cy="340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线箭头连接符 101">
            <a:extLst>
              <a:ext uri="{FF2B5EF4-FFF2-40B4-BE49-F238E27FC236}">
                <a16:creationId xmlns:a16="http://schemas.microsoft.com/office/drawing/2014/main" id="{158C67C3-6752-4A4A-AE6F-040CEBB3E1C0}"/>
              </a:ext>
            </a:extLst>
          </p:cNvPr>
          <p:cNvCxnSpPr>
            <a:cxnSpLocks/>
            <a:stCxn id="105" idx="3"/>
            <a:endCxn id="98" idx="7"/>
          </p:cNvCxnSpPr>
          <p:nvPr/>
        </p:nvCxnSpPr>
        <p:spPr>
          <a:xfrm flipH="1">
            <a:off x="7379397" y="2681971"/>
            <a:ext cx="180119" cy="360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2543C79D-2EA9-D646-BC5F-4C2A8F0D0EF5}"/>
              </a:ext>
            </a:extLst>
          </p:cNvPr>
          <p:cNvGrpSpPr/>
          <p:nvPr/>
        </p:nvGrpSpPr>
        <p:grpSpPr>
          <a:xfrm>
            <a:off x="7455785" y="2361170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文本框 103">
                  <a:extLst>
                    <a:ext uri="{FF2B5EF4-FFF2-40B4-BE49-F238E27FC236}">
                      <a16:creationId xmlns:a16="http://schemas.microsoft.com/office/drawing/2014/main" id="{48E9FE01-776B-6746-A029-7576C8774B60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104" name="文本框 103">
                  <a:extLst>
                    <a:ext uri="{FF2B5EF4-FFF2-40B4-BE49-F238E27FC236}">
                      <a16:creationId xmlns:a16="http://schemas.microsoft.com/office/drawing/2014/main" id="{48E9FE01-776B-6746-A029-7576C8774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C94BB728-11C1-584D-86C7-D3FC91864616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106" name="直线箭头连接符 105">
            <a:extLst>
              <a:ext uri="{FF2B5EF4-FFF2-40B4-BE49-F238E27FC236}">
                <a16:creationId xmlns:a16="http://schemas.microsoft.com/office/drawing/2014/main" id="{DC28C506-2234-9F44-9108-DA40DB4ADC06}"/>
              </a:ext>
            </a:extLst>
          </p:cNvPr>
          <p:cNvCxnSpPr>
            <a:cxnSpLocks/>
            <a:endCxn id="109" idx="7"/>
          </p:cNvCxnSpPr>
          <p:nvPr/>
        </p:nvCxnSpPr>
        <p:spPr>
          <a:xfrm flipH="1">
            <a:off x="8149608" y="2681971"/>
            <a:ext cx="159610" cy="360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64669ED0-EDB4-8444-9B5A-11CE634AE610}"/>
              </a:ext>
            </a:extLst>
          </p:cNvPr>
          <p:cNvGrpSpPr/>
          <p:nvPr/>
        </p:nvGrpSpPr>
        <p:grpSpPr>
          <a:xfrm>
            <a:off x="7842373" y="2956269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7E9CFB1B-C948-704F-8CB7-669C7BAB8472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7E9CFB1B-C948-704F-8CB7-669C7BAB84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3C9B7797-3A77-0648-97CA-8FEEC51A671F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BD49C336-E313-1349-B795-B9C1FA3F0F90}"/>
              </a:ext>
            </a:extLst>
          </p:cNvPr>
          <p:cNvGrpSpPr/>
          <p:nvPr/>
        </p:nvGrpSpPr>
        <p:grpSpPr>
          <a:xfrm>
            <a:off x="8153778" y="2336181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00C5C0C9-7772-E74B-8FD8-3106CD919602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00C5C0C9-7772-E74B-8FD8-3106CD9196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0AB36D07-BAF4-BB46-9EEB-F7A7D65F4B8F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113" name="直线箭头连接符 112">
            <a:extLst>
              <a:ext uri="{FF2B5EF4-FFF2-40B4-BE49-F238E27FC236}">
                <a16:creationId xmlns:a16="http://schemas.microsoft.com/office/drawing/2014/main" id="{1AD45F85-B154-DF44-B839-9728A2AD16AC}"/>
              </a:ext>
            </a:extLst>
          </p:cNvPr>
          <p:cNvCxnSpPr>
            <a:cxnSpLocks/>
            <a:stCxn id="105" idx="5"/>
          </p:cNvCxnSpPr>
          <p:nvPr/>
        </p:nvCxnSpPr>
        <p:spPr>
          <a:xfrm>
            <a:off x="7793842" y="2681971"/>
            <a:ext cx="139253" cy="360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线箭头连接符 113">
            <a:extLst>
              <a:ext uri="{FF2B5EF4-FFF2-40B4-BE49-F238E27FC236}">
                <a16:creationId xmlns:a16="http://schemas.microsoft.com/office/drawing/2014/main" id="{7703259C-1A92-5143-B9ED-49AD600BF2DC}"/>
              </a:ext>
            </a:extLst>
          </p:cNvPr>
          <p:cNvCxnSpPr>
            <a:cxnSpLocks/>
          </p:cNvCxnSpPr>
          <p:nvPr/>
        </p:nvCxnSpPr>
        <p:spPr>
          <a:xfrm>
            <a:off x="8032445" y="3321526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线箭头连接符 114">
            <a:extLst>
              <a:ext uri="{FF2B5EF4-FFF2-40B4-BE49-F238E27FC236}">
                <a16:creationId xmlns:a16="http://schemas.microsoft.com/office/drawing/2014/main" id="{1CBFC627-6FD5-3F48-8F97-993DDBEA165F}"/>
              </a:ext>
            </a:extLst>
          </p:cNvPr>
          <p:cNvCxnSpPr>
            <a:cxnSpLocks/>
          </p:cNvCxnSpPr>
          <p:nvPr/>
        </p:nvCxnSpPr>
        <p:spPr>
          <a:xfrm>
            <a:off x="8498025" y="2653126"/>
            <a:ext cx="385103" cy="504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F7F492CE-22B0-054A-97AB-5D751CDB2923}"/>
              </a:ext>
            </a:extLst>
          </p:cNvPr>
          <p:cNvGrpSpPr/>
          <p:nvPr/>
        </p:nvGrpSpPr>
        <p:grpSpPr>
          <a:xfrm>
            <a:off x="5916910" y="3276859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文本框 118">
                  <a:extLst>
                    <a:ext uri="{FF2B5EF4-FFF2-40B4-BE49-F238E27FC236}">
                      <a16:creationId xmlns:a16="http://schemas.microsoft.com/office/drawing/2014/main" id="{89ED67E4-FD20-914B-924C-1D28009B2748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119" name="文本框 118">
                  <a:extLst>
                    <a:ext uri="{FF2B5EF4-FFF2-40B4-BE49-F238E27FC236}">
                      <a16:creationId xmlns:a16="http://schemas.microsoft.com/office/drawing/2014/main" id="{89ED67E4-FD20-914B-924C-1D28009B27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54BB453A-CE37-8946-BFEA-FC9C81F5B4F5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122" name="直线箭头连接符 121">
            <a:extLst>
              <a:ext uri="{FF2B5EF4-FFF2-40B4-BE49-F238E27FC236}">
                <a16:creationId xmlns:a16="http://schemas.microsoft.com/office/drawing/2014/main" id="{656D1506-A872-A641-9A46-A975BB875536}"/>
              </a:ext>
            </a:extLst>
          </p:cNvPr>
          <p:cNvCxnSpPr>
            <a:cxnSpLocks/>
            <a:stCxn id="16" idx="6"/>
            <a:endCxn id="120" idx="1"/>
          </p:cNvCxnSpPr>
          <p:nvPr/>
        </p:nvCxnSpPr>
        <p:spPr>
          <a:xfrm>
            <a:off x="4842695" y="2520141"/>
            <a:ext cx="1147124" cy="843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线箭头连接符 124">
            <a:extLst>
              <a:ext uri="{FF2B5EF4-FFF2-40B4-BE49-F238E27FC236}">
                <a16:creationId xmlns:a16="http://schemas.microsoft.com/office/drawing/2014/main" id="{47216734-5DCD-9947-BB47-0D64C384EF3A}"/>
              </a:ext>
            </a:extLst>
          </p:cNvPr>
          <p:cNvCxnSpPr>
            <a:stCxn id="105" idx="2"/>
            <a:endCxn id="120" idx="7"/>
          </p:cNvCxnSpPr>
          <p:nvPr/>
        </p:nvCxnSpPr>
        <p:spPr>
          <a:xfrm flipH="1">
            <a:off x="6224145" y="2564808"/>
            <a:ext cx="1286840" cy="798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线箭头连接符 126">
            <a:extLst>
              <a:ext uri="{FF2B5EF4-FFF2-40B4-BE49-F238E27FC236}">
                <a16:creationId xmlns:a16="http://schemas.microsoft.com/office/drawing/2014/main" id="{C582F023-2267-C74E-8B0B-4B647B15B121}"/>
              </a:ext>
            </a:extLst>
          </p:cNvPr>
          <p:cNvCxnSpPr>
            <a:cxnSpLocks/>
          </p:cNvCxnSpPr>
          <p:nvPr/>
        </p:nvCxnSpPr>
        <p:spPr>
          <a:xfrm>
            <a:off x="6106982" y="3646191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文本框 127">
            <a:extLst>
              <a:ext uri="{FF2B5EF4-FFF2-40B4-BE49-F238E27FC236}">
                <a16:creationId xmlns:a16="http://schemas.microsoft.com/office/drawing/2014/main" id="{7C13A1AC-84E5-F442-BC8E-5B6F40FC6824}"/>
              </a:ext>
            </a:extLst>
          </p:cNvPr>
          <p:cNvSpPr txBox="1"/>
          <p:nvPr/>
        </p:nvSpPr>
        <p:spPr>
          <a:xfrm>
            <a:off x="6312776" y="388689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trivial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30" name="直线箭头连接符 129">
            <a:extLst>
              <a:ext uri="{FF2B5EF4-FFF2-40B4-BE49-F238E27FC236}">
                <a16:creationId xmlns:a16="http://schemas.microsoft.com/office/drawing/2014/main" id="{4C4166D2-AD6A-1240-92A6-D60533DBCC53}"/>
              </a:ext>
            </a:extLst>
          </p:cNvPr>
          <p:cNvCxnSpPr>
            <a:cxnSpLocks/>
          </p:cNvCxnSpPr>
          <p:nvPr/>
        </p:nvCxnSpPr>
        <p:spPr>
          <a:xfrm flipH="1" flipV="1">
            <a:off x="6306139" y="3646191"/>
            <a:ext cx="97485" cy="196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文本框 130">
            <a:extLst>
              <a:ext uri="{FF2B5EF4-FFF2-40B4-BE49-F238E27FC236}">
                <a16:creationId xmlns:a16="http://schemas.microsoft.com/office/drawing/2014/main" id="{3C900C54-6B05-E842-90E5-8B65E18AF0A3}"/>
              </a:ext>
            </a:extLst>
          </p:cNvPr>
          <p:cNvSpPr txBox="1"/>
          <p:nvPr/>
        </p:nvSpPr>
        <p:spPr>
          <a:xfrm>
            <a:off x="5260219" y="4712294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4 troubled gates</a:t>
            </a:r>
          </a:p>
        </p:txBody>
      </p:sp>
      <p:cxnSp>
        <p:nvCxnSpPr>
          <p:cNvPr id="133" name="直线箭头连接符 132">
            <a:extLst>
              <a:ext uri="{FF2B5EF4-FFF2-40B4-BE49-F238E27FC236}">
                <a16:creationId xmlns:a16="http://schemas.microsoft.com/office/drawing/2014/main" id="{D2F7FF13-C5C3-5D4B-8136-CCA6871C7062}"/>
              </a:ext>
            </a:extLst>
          </p:cNvPr>
          <p:cNvCxnSpPr>
            <a:cxnSpLocks/>
          </p:cNvCxnSpPr>
          <p:nvPr/>
        </p:nvCxnSpPr>
        <p:spPr>
          <a:xfrm flipH="1" flipV="1">
            <a:off x="4428250" y="3363334"/>
            <a:ext cx="1054670" cy="13369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线箭头连接符 134">
            <a:extLst>
              <a:ext uri="{FF2B5EF4-FFF2-40B4-BE49-F238E27FC236}">
                <a16:creationId xmlns:a16="http://schemas.microsoft.com/office/drawing/2014/main" id="{1CA5067B-1CEC-5A45-B697-64F3D4282A1D}"/>
              </a:ext>
            </a:extLst>
          </p:cNvPr>
          <p:cNvCxnSpPr>
            <a:cxnSpLocks/>
          </p:cNvCxnSpPr>
          <p:nvPr/>
        </p:nvCxnSpPr>
        <p:spPr>
          <a:xfrm flipH="1" flipV="1">
            <a:off x="5154932" y="3346238"/>
            <a:ext cx="654256" cy="12794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线箭头连接符 136">
            <a:extLst>
              <a:ext uri="{FF2B5EF4-FFF2-40B4-BE49-F238E27FC236}">
                <a16:creationId xmlns:a16="http://schemas.microsoft.com/office/drawing/2014/main" id="{4C5EB30C-EC15-4A44-A8FA-D7C27572037F}"/>
              </a:ext>
            </a:extLst>
          </p:cNvPr>
          <p:cNvCxnSpPr>
            <a:cxnSpLocks/>
          </p:cNvCxnSpPr>
          <p:nvPr/>
        </p:nvCxnSpPr>
        <p:spPr>
          <a:xfrm flipV="1">
            <a:off x="6974457" y="3410522"/>
            <a:ext cx="184200" cy="1264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线箭头连接符 139">
            <a:extLst>
              <a:ext uri="{FF2B5EF4-FFF2-40B4-BE49-F238E27FC236}">
                <a16:creationId xmlns:a16="http://schemas.microsoft.com/office/drawing/2014/main" id="{476B9387-4279-4A4F-A4A3-A575B8DB4C6B}"/>
              </a:ext>
            </a:extLst>
          </p:cNvPr>
          <p:cNvCxnSpPr>
            <a:cxnSpLocks/>
          </p:cNvCxnSpPr>
          <p:nvPr/>
        </p:nvCxnSpPr>
        <p:spPr>
          <a:xfrm flipV="1">
            <a:off x="7200852" y="3461526"/>
            <a:ext cx="712688" cy="12507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线箭头连接符 141">
            <a:extLst>
              <a:ext uri="{FF2B5EF4-FFF2-40B4-BE49-F238E27FC236}">
                <a16:creationId xmlns:a16="http://schemas.microsoft.com/office/drawing/2014/main" id="{3F746A14-FB3D-1F42-A2C7-CB808A52C9B3}"/>
              </a:ext>
            </a:extLst>
          </p:cNvPr>
          <p:cNvCxnSpPr>
            <a:cxnSpLocks/>
          </p:cNvCxnSpPr>
          <p:nvPr/>
        </p:nvCxnSpPr>
        <p:spPr>
          <a:xfrm>
            <a:off x="5462400" y="2648234"/>
            <a:ext cx="139253" cy="360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线箭头连接符 142">
            <a:extLst>
              <a:ext uri="{FF2B5EF4-FFF2-40B4-BE49-F238E27FC236}">
                <a16:creationId xmlns:a16="http://schemas.microsoft.com/office/drawing/2014/main" id="{F79003A7-CA76-AA4F-94BA-0DDE9E39B9C5}"/>
              </a:ext>
            </a:extLst>
          </p:cNvPr>
          <p:cNvCxnSpPr>
            <a:cxnSpLocks/>
          </p:cNvCxnSpPr>
          <p:nvPr/>
        </p:nvCxnSpPr>
        <p:spPr>
          <a:xfrm flipH="1">
            <a:off x="6521992" y="2702182"/>
            <a:ext cx="180119" cy="360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组合 161">
            <a:extLst>
              <a:ext uri="{FF2B5EF4-FFF2-40B4-BE49-F238E27FC236}">
                <a16:creationId xmlns:a16="http://schemas.microsoft.com/office/drawing/2014/main" id="{6F648F60-FDE1-6C43-8E90-DE7E08789EAE}"/>
              </a:ext>
            </a:extLst>
          </p:cNvPr>
          <p:cNvGrpSpPr/>
          <p:nvPr/>
        </p:nvGrpSpPr>
        <p:grpSpPr>
          <a:xfrm>
            <a:off x="1585586" y="5377757"/>
            <a:ext cx="4779446" cy="911423"/>
            <a:chOff x="7527073" y="3137426"/>
            <a:chExt cx="4779446" cy="911423"/>
          </a:xfrm>
        </p:grpSpPr>
        <p:sp>
          <p:nvSpPr>
            <p:cNvPr id="163" name="文本框 162">
              <a:extLst>
                <a:ext uri="{FF2B5EF4-FFF2-40B4-BE49-F238E27FC236}">
                  <a16:creationId xmlns:a16="http://schemas.microsoft.com/office/drawing/2014/main" id="{ED422C3A-526C-4440-AB29-EFEB8117EED9}"/>
                </a:ext>
              </a:extLst>
            </p:cNvPr>
            <p:cNvSpPr txBox="1"/>
            <p:nvPr/>
          </p:nvSpPr>
          <p:spPr>
            <a:xfrm>
              <a:off x="7594973" y="3137426"/>
              <a:ext cx="4711546" cy="870688"/>
            </a:xfrm>
            <a:prstGeom prst="rect">
              <a:avLst/>
            </a:prstGeom>
            <a:noFill/>
            <a:ln cap="flat">
              <a:noFill/>
              <a:round/>
            </a:ln>
            <a:effectLst>
              <a:softEdge rad="0"/>
            </a:effectLst>
          </p:spPr>
          <p:txBody>
            <a:bodyPr wrap="none" rtlCol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dirty="0"/>
                <a:t>Trivial: output is constant</a:t>
              </a:r>
            </a:p>
            <a:p>
              <a:pPr>
                <a:lnSpc>
                  <a:spcPct val="150000"/>
                </a:lnSpc>
              </a:pPr>
              <a:r>
                <a:rPr kumimoji="1" lang="en-US" altLang="zh-CN" dirty="0"/>
                <a:t>Degenerate: depends only on one input</a:t>
              </a:r>
            </a:p>
          </p:txBody>
        </p:sp>
        <p:sp>
          <p:nvSpPr>
            <p:cNvPr id="164" name="圆角矩形 163">
              <a:extLst>
                <a:ext uri="{FF2B5EF4-FFF2-40B4-BE49-F238E27FC236}">
                  <a16:creationId xmlns:a16="http://schemas.microsoft.com/office/drawing/2014/main" id="{D209A9AE-ED92-6D4F-9F39-88D2E11DA526}"/>
                </a:ext>
              </a:extLst>
            </p:cNvPr>
            <p:cNvSpPr/>
            <p:nvPr/>
          </p:nvSpPr>
          <p:spPr>
            <a:xfrm>
              <a:off x="7527073" y="3178098"/>
              <a:ext cx="4707994" cy="87075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0135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AFB613-C3C4-3040-93DD-AD38BCB11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527" y="521355"/>
            <a:ext cx="8911687" cy="1280890"/>
          </a:xfrm>
        </p:spPr>
        <p:txBody>
          <a:bodyPr/>
          <a:lstStyle/>
          <a:p>
            <a:r>
              <a:rPr kumimoji="1" lang="en-US" altLang="zh-CN" dirty="0"/>
              <a:t>Observation 1: adjacent troubled gates are not hard</a:t>
            </a:r>
            <a:endParaRPr kumimoji="1"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8C62955-D0FE-F94D-8628-86839F5CDD27}"/>
              </a:ext>
            </a:extLst>
          </p:cNvPr>
          <p:cNvGrpSpPr/>
          <p:nvPr/>
        </p:nvGrpSpPr>
        <p:grpSpPr>
          <a:xfrm>
            <a:off x="1945539" y="2840589"/>
            <a:ext cx="471988" cy="369332"/>
            <a:chOff x="3227394" y="1890984"/>
            <a:chExt cx="47198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7BDD6CDB-9E5B-D44B-B568-3B6E3E4B166C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7BDD6CDB-9E5B-D44B-B568-3B6E3E4B16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B773CC9-2AC5-3C49-ADC0-3E5C09CB6E59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6600F86-F45A-8F49-B195-A2DF3E29FBDD}"/>
              </a:ext>
            </a:extLst>
          </p:cNvPr>
          <p:cNvGrpSpPr/>
          <p:nvPr/>
        </p:nvGrpSpPr>
        <p:grpSpPr>
          <a:xfrm>
            <a:off x="2427884" y="3550695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93A5FC55-3A29-ED43-9E6E-46CCAE49446A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93A5FC55-3A29-ED43-9E6E-46CCAE4944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5CCDF686-EA80-2B4A-ACBE-E15E639F1F5E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EFC07D6B-7B7D-C141-A0F0-843F38C51F6F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2617956" y="3920027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70B6CFE6-AEA1-DA43-B2A3-E9E27D0E8280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2283596" y="3161390"/>
            <a:ext cx="217197" cy="475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BE1D450B-B719-E84F-B3D4-8E1978530C47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1835209" y="3161390"/>
            <a:ext cx="214061" cy="475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F40D7544-6115-BB4B-953C-FC81BE711BF4}"/>
              </a:ext>
            </a:extLst>
          </p:cNvPr>
          <p:cNvCxnSpPr>
            <a:cxnSpLocks/>
            <a:stCxn id="16" idx="3"/>
            <a:endCxn id="9" idx="7"/>
          </p:cNvCxnSpPr>
          <p:nvPr/>
        </p:nvCxnSpPr>
        <p:spPr>
          <a:xfrm flipH="1">
            <a:off x="2735119" y="3141179"/>
            <a:ext cx="181537" cy="495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41D8D3B-3F13-574B-AD97-71A6E1D18790}"/>
              </a:ext>
            </a:extLst>
          </p:cNvPr>
          <p:cNvGrpSpPr/>
          <p:nvPr/>
        </p:nvGrpSpPr>
        <p:grpSpPr>
          <a:xfrm>
            <a:off x="2812925" y="2820378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27412F2E-60A7-A94F-A1DE-201B548EDA7D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27412F2E-60A7-A94F-A1DE-201B548EDA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FC9B8EDC-D7B0-8B44-BB74-B4AC5D047550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FC59A147-ABCD-7541-A5DE-3263D490D070}"/>
              </a:ext>
            </a:extLst>
          </p:cNvPr>
          <p:cNvCxnSpPr>
            <a:cxnSpLocks/>
            <a:stCxn id="16" idx="5"/>
          </p:cNvCxnSpPr>
          <p:nvPr/>
        </p:nvCxnSpPr>
        <p:spPr>
          <a:xfrm>
            <a:off x="3150982" y="3141179"/>
            <a:ext cx="217059" cy="495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8EB77F-DE5F-B741-8A6B-1C2BE0E207D9}"/>
              </a:ext>
            </a:extLst>
          </p:cNvPr>
          <p:cNvGrpSpPr/>
          <p:nvPr/>
        </p:nvGrpSpPr>
        <p:grpSpPr>
          <a:xfrm>
            <a:off x="3275377" y="3550695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24CF93DB-3A09-8D42-8DEA-F10D19DE36B1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24CF93DB-3A09-8D42-8DEA-F10D19DE36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B5B5A324-C01A-4342-973B-E2D47BF0730D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B2E7CF17-F3CB-7741-8093-DFA04706B2B1}"/>
              </a:ext>
            </a:extLst>
          </p:cNvPr>
          <p:cNvCxnSpPr>
            <a:cxnSpLocks/>
            <a:stCxn id="24" idx="4"/>
          </p:cNvCxnSpPr>
          <p:nvPr/>
        </p:nvCxnSpPr>
        <p:spPr>
          <a:xfrm>
            <a:off x="3465449" y="3920027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C78DFED2-D7E0-9A45-8445-7BA09C90E681}"/>
              </a:ext>
            </a:extLst>
          </p:cNvPr>
          <p:cNvCxnSpPr>
            <a:cxnSpLocks/>
            <a:stCxn id="29" idx="3"/>
            <a:endCxn id="24" idx="7"/>
          </p:cNvCxnSpPr>
          <p:nvPr/>
        </p:nvCxnSpPr>
        <p:spPr>
          <a:xfrm flipH="1">
            <a:off x="3582612" y="3141179"/>
            <a:ext cx="181537" cy="495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113EDA5-6CCB-4D44-BF49-7084B29DE0BA}"/>
              </a:ext>
            </a:extLst>
          </p:cNvPr>
          <p:cNvGrpSpPr/>
          <p:nvPr/>
        </p:nvGrpSpPr>
        <p:grpSpPr>
          <a:xfrm>
            <a:off x="3660418" y="2820378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C20170F7-EB06-5D4C-8E07-1F6F28ED1F70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C20170F7-EB06-5D4C-8E07-1F6F28ED1F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4935D4B8-F532-574D-A3B3-6020D39188C3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AAFFFDF3-9746-BF4E-BF4C-0713BD822722}"/>
              </a:ext>
            </a:extLst>
          </p:cNvPr>
          <p:cNvCxnSpPr>
            <a:cxnSpLocks/>
            <a:stCxn id="29" idx="5"/>
          </p:cNvCxnSpPr>
          <p:nvPr/>
        </p:nvCxnSpPr>
        <p:spPr>
          <a:xfrm>
            <a:off x="3998475" y="3141179"/>
            <a:ext cx="217059" cy="495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57F0B8B4-1924-8841-8873-9B5D824A4932}"/>
              </a:ext>
            </a:extLst>
          </p:cNvPr>
          <p:cNvSpPr txBox="1"/>
          <p:nvPr/>
        </p:nvSpPr>
        <p:spPr>
          <a:xfrm>
            <a:off x="2010599" y="4548357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troubled pair</a:t>
            </a:r>
            <a:endParaRPr kumimoji="1"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C69C95E-04BE-D14E-80F0-9EF882F2278F}"/>
              </a:ext>
            </a:extLst>
          </p:cNvPr>
          <p:cNvSpPr txBox="1"/>
          <p:nvPr/>
        </p:nvSpPr>
        <p:spPr>
          <a:xfrm>
            <a:off x="1274079" y="2107718"/>
            <a:ext cx="151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u="sng" dirty="0">
                <a:solidFill>
                  <a:srgbClr val="FF0000"/>
                </a:solidFill>
              </a:rPr>
              <a:t>constant substitution</a:t>
            </a:r>
            <a:endParaRPr kumimoji="1" lang="zh-CN" altLang="en-US" u="sng" dirty="0">
              <a:solidFill>
                <a:srgbClr val="FF0000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3A6F73A-2986-A749-84B2-9DF60C6BD7BD}"/>
              </a:ext>
            </a:extLst>
          </p:cNvPr>
          <p:cNvSpPr txBox="1"/>
          <p:nvPr/>
        </p:nvSpPr>
        <p:spPr>
          <a:xfrm>
            <a:off x="3660418" y="2103147"/>
            <a:ext cx="151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u="sng" dirty="0">
                <a:solidFill>
                  <a:srgbClr val="FF0000"/>
                </a:solidFill>
              </a:rPr>
              <a:t>constant substitution</a:t>
            </a:r>
            <a:endParaRPr kumimoji="1" lang="zh-CN" altLang="en-US" u="sng" dirty="0">
              <a:solidFill>
                <a:srgbClr val="FF0000"/>
              </a:solidFill>
            </a:endParaRPr>
          </a:p>
        </p:txBody>
      </p: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97B8CED2-AD04-2748-A996-8D9A62E24A99}"/>
              </a:ext>
            </a:extLst>
          </p:cNvPr>
          <p:cNvCxnSpPr>
            <a:cxnSpLocks/>
          </p:cNvCxnSpPr>
          <p:nvPr/>
        </p:nvCxnSpPr>
        <p:spPr>
          <a:xfrm>
            <a:off x="1823871" y="2733903"/>
            <a:ext cx="176868" cy="1794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62259BFE-E910-B54C-8220-FE0DF330806F}"/>
              </a:ext>
            </a:extLst>
          </p:cNvPr>
          <p:cNvCxnSpPr>
            <a:cxnSpLocks/>
          </p:cNvCxnSpPr>
          <p:nvPr/>
        </p:nvCxnSpPr>
        <p:spPr>
          <a:xfrm flipH="1">
            <a:off x="4047006" y="2727796"/>
            <a:ext cx="163256" cy="1278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4627A586-989C-9646-936D-A52B794E03C9}"/>
              </a:ext>
            </a:extLst>
          </p:cNvPr>
          <p:cNvSpPr txBox="1"/>
          <p:nvPr/>
        </p:nvSpPr>
        <p:spPr>
          <a:xfrm>
            <a:off x="2592925" y="2162896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isolated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1F3EDD67-A25D-9C41-8EE3-40044BB7AE8A}"/>
              </a:ext>
            </a:extLst>
          </p:cNvPr>
          <p:cNvCxnSpPr>
            <a:cxnSpLocks/>
          </p:cNvCxnSpPr>
          <p:nvPr/>
        </p:nvCxnSpPr>
        <p:spPr>
          <a:xfrm>
            <a:off x="3033819" y="2506880"/>
            <a:ext cx="1" cy="2140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0099FB82-DCD0-3842-ABB1-48C1BFD983E9}"/>
              </a:ext>
            </a:extLst>
          </p:cNvPr>
          <p:cNvSpPr txBox="1"/>
          <p:nvPr/>
        </p:nvSpPr>
        <p:spPr>
          <a:xfrm>
            <a:off x="1467832" y="3864438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trivial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A86CA4D1-5306-B445-86D8-63C96E516E7A}"/>
              </a:ext>
            </a:extLst>
          </p:cNvPr>
          <p:cNvCxnSpPr>
            <a:cxnSpLocks/>
          </p:cNvCxnSpPr>
          <p:nvPr/>
        </p:nvCxnSpPr>
        <p:spPr>
          <a:xfrm flipV="1">
            <a:off x="2049270" y="3838251"/>
            <a:ext cx="318292" cy="1135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92DCCFF1-E012-1443-BD94-4CF63DBB3C51}"/>
              </a:ext>
            </a:extLst>
          </p:cNvPr>
          <p:cNvCxnSpPr>
            <a:cxnSpLocks/>
          </p:cNvCxnSpPr>
          <p:nvPr/>
        </p:nvCxnSpPr>
        <p:spPr>
          <a:xfrm flipV="1">
            <a:off x="2149025" y="3863100"/>
            <a:ext cx="1050488" cy="1766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F90BE03-755D-DF43-9E5C-D6F49BB2C2E6}"/>
              </a:ext>
            </a:extLst>
          </p:cNvPr>
          <p:cNvGrpSpPr/>
          <p:nvPr/>
        </p:nvGrpSpPr>
        <p:grpSpPr>
          <a:xfrm>
            <a:off x="5650149" y="2406379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2FB10D00-F4E8-9845-B164-C414CA57C715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2FB10D00-F4E8-9845-B164-C414CA57C7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FCE78148-87A4-694B-BA3D-09BEA40E05F7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3A5071A7-A3E8-F949-973A-56006C5B5AF9}"/>
              </a:ext>
            </a:extLst>
          </p:cNvPr>
          <p:cNvGrpSpPr/>
          <p:nvPr/>
        </p:nvGrpSpPr>
        <p:grpSpPr>
          <a:xfrm>
            <a:off x="6133912" y="2981267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74675F81-F07F-F142-B8BB-22DFD2855068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74675F81-F07F-F142-B8BB-22DFD28550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3245F6CD-420B-5B43-B937-7344FB0B7055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6FAC5BF4-7198-B847-8913-200D99E819B4}"/>
              </a:ext>
            </a:extLst>
          </p:cNvPr>
          <p:cNvCxnSpPr>
            <a:cxnSpLocks/>
            <a:stCxn id="56" idx="4"/>
          </p:cNvCxnSpPr>
          <p:nvPr/>
        </p:nvCxnSpPr>
        <p:spPr>
          <a:xfrm>
            <a:off x="6323984" y="3350599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线箭头连接符 57">
            <a:extLst>
              <a:ext uri="{FF2B5EF4-FFF2-40B4-BE49-F238E27FC236}">
                <a16:creationId xmlns:a16="http://schemas.microsoft.com/office/drawing/2014/main" id="{4A9B74D1-F585-B84D-B4A1-C9D822DAD2BA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6002491" y="2727180"/>
            <a:ext cx="204330" cy="340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C8CDCEDF-ED93-3C4D-B3B2-795937807A13}"/>
              </a:ext>
            </a:extLst>
          </p:cNvPr>
          <p:cNvCxnSpPr>
            <a:cxnSpLocks/>
            <a:stCxn id="53" idx="3"/>
          </p:cNvCxnSpPr>
          <p:nvPr/>
        </p:nvCxnSpPr>
        <p:spPr>
          <a:xfrm flipH="1">
            <a:off x="5464820" y="2727180"/>
            <a:ext cx="289060" cy="573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95E0A12D-D5B5-994A-9D3E-97362C7F50DF}"/>
              </a:ext>
            </a:extLst>
          </p:cNvPr>
          <p:cNvCxnSpPr>
            <a:cxnSpLocks/>
            <a:stCxn id="63" idx="3"/>
            <a:endCxn id="56" idx="7"/>
          </p:cNvCxnSpPr>
          <p:nvPr/>
        </p:nvCxnSpPr>
        <p:spPr>
          <a:xfrm flipH="1">
            <a:off x="6441147" y="2706969"/>
            <a:ext cx="180119" cy="360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BD51D60E-8730-B041-931B-652198773360}"/>
              </a:ext>
            </a:extLst>
          </p:cNvPr>
          <p:cNvGrpSpPr/>
          <p:nvPr/>
        </p:nvGrpSpPr>
        <p:grpSpPr>
          <a:xfrm>
            <a:off x="6517535" y="2386168"/>
            <a:ext cx="471988" cy="369332"/>
            <a:chOff x="3227394" y="1890984"/>
            <a:chExt cx="47198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5CB1538D-FFBD-B64D-A8E0-746B2F09E48A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5CB1538D-FFBD-B64D-A8E0-746B2F09E4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BFF6FD7D-2CEF-B64B-8238-75A4A7BBBCB4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64" name="直线箭头连接符 63">
            <a:extLst>
              <a:ext uri="{FF2B5EF4-FFF2-40B4-BE49-F238E27FC236}">
                <a16:creationId xmlns:a16="http://schemas.microsoft.com/office/drawing/2014/main" id="{843994B6-2F3D-5B40-8B56-CA1B983D9FE3}"/>
              </a:ext>
            </a:extLst>
          </p:cNvPr>
          <p:cNvCxnSpPr>
            <a:cxnSpLocks/>
            <a:endCxn id="67" idx="7"/>
          </p:cNvCxnSpPr>
          <p:nvPr/>
        </p:nvCxnSpPr>
        <p:spPr>
          <a:xfrm flipH="1">
            <a:off x="7211358" y="2706969"/>
            <a:ext cx="159610" cy="360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79464071-8D59-0B42-B32B-EF6077EC57AD}"/>
              </a:ext>
            </a:extLst>
          </p:cNvPr>
          <p:cNvGrpSpPr/>
          <p:nvPr/>
        </p:nvGrpSpPr>
        <p:grpSpPr>
          <a:xfrm>
            <a:off x="6904123" y="2981267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A022D989-5BE6-A243-9C53-9476D2A38D68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A022D989-5BE6-A243-9C53-9476D2A38D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BDDBCA94-D816-D74F-AD6A-166C51C6D0D5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6D030B8A-CE20-C842-BD7D-58C4C8EDE178}"/>
              </a:ext>
            </a:extLst>
          </p:cNvPr>
          <p:cNvGrpSpPr/>
          <p:nvPr/>
        </p:nvGrpSpPr>
        <p:grpSpPr>
          <a:xfrm>
            <a:off x="7215528" y="2361179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94B1ACA4-0BAC-ED46-A942-455325F94905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94B1ACA4-0BAC-ED46-A942-455325F949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9D49E540-071C-4443-8FE9-923D98C05CC4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71" name="直线箭头连接符 70">
            <a:extLst>
              <a:ext uri="{FF2B5EF4-FFF2-40B4-BE49-F238E27FC236}">
                <a16:creationId xmlns:a16="http://schemas.microsoft.com/office/drawing/2014/main" id="{7D21E185-8A91-BB46-A2DC-016E08C99FB9}"/>
              </a:ext>
            </a:extLst>
          </p:cNvPr>
          <p:cNvCxnSpPr>
            <a:cxnSpLocks/>
            <a:stCxn id="63" idx="5"/>
          </p:cNvCxnSpPr>
          <p:nvPr/>
        </p:nvCxnSpPr>
        <p:spPr>
          <a:xfrm>
            <a:off x="6855592" y="2706969"/>
            <a:ext cx="139253" cy="360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线箭头连接符 71">
            <a:extLst>
              <a:ext uri="{FF2B5EF4-FFF2-40B4-BE49-F238E27FC236}">
                <a16:creationId xmlns:a16="http://schemas.microsoft.com/office/drawing/2014/main" id="{DFF49D07-3F82-AA4F-A97C-F13613E1A8B8}"/>
              </a:ext>
            </a:extLst>
          </p:cNvPr>
          <p:cNvCxnSpPr>
            <a:cxnSpLocks/>
          </p:cNvCxnSpPr>
          <p:nvPr/>
        </p:nvCxnSpPr>
        <p:spPr>
          <a:xfrm>
            <a:off x="7094195" y="3346524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E3D86708-ABBB-4741-B869-411CDA5089F2}"/>
              </a:ext>
            </a:extLst>
          </p:cNvPr>
          <p:cNvGrpSpPr/>
          <p:nvPr/>
        </p:nvGrpSpPr>
        <p:grpSpPr>
          <a:xfrm>
            <a:off x="8649827" y="2451046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D4DFED2A-DC59-FC42-8069-2A541B9C70A7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D4DFED2A-DC59-FC42-8069-2A541B9C70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151BF421-1328-C34E-A49B-4E6ADF175DEB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5E045AC9-5367-974B-B579-CB534823623B}"/>
              </a:ext>
            </a:extLst>
          </p:cNvPr>
          <p:cNvGrpSpPr/>
          <p:nvPr/>
        </p:nvGrpSpPr>
        <p:grpSpPr>
          <a:xfrm>
            <a:off x="9133590" y="3025934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2FFA1983-44DE-3443-9365-09B4FE794C08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2FFA1983-44DE-3443-9365-09B4FE794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002BB9C4-B682-9543-9C09-09370524B867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79" name="直线箭头连接符 78">
            <a:extLst>
              <a:ext uri="{FF2B5EF4-FFF2-40B4-BE49-F238E27FC236}">
                <a16:creationId xmlns:a16="http://schemas.microsoft.com/office/drawing/2014/main" id="{5531A759-604C-0F41-98DA-88292650A1FF}"/>
              </a:ext>
            </a:extLst>
          </p:cNvPr>
          <p:cNvCxnSpPr>
            <a:cxnSpLocks/>
            <a:stCxn id="78" idx="4"/>
          </p:cNvCxnSpPr>
          <p:nvPr/>
        </p:nvCxnSpPr>
        <p:spPr>
          <a:xfrm>
            <a:off x="9323662" y="3395266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线箭头连接符 79">
            <a:extLst>
              <a:ext uri="{FF2B5EF4-FFF2-40B4-BE49-F238E27FC236}">
                <a16:creationId xmlns:a16="http://schemas.microsoft.com/office/drawing/2014/main" id="{3DB3195D-9EBE-FB45-8644-FBA71B761D44}"/>
              </a:ext>
            </a:extLst>
          </p:cNvPr>
          <p:cNvCxnSpPr>
            <a:cxnSpLocks/>
            <a:endCxn id="78" idx="1"/>
          </p:cNvCxnSpPr>
          <p:nvPr/>
        </p:nvCxnSpPr>
        <p:spPr>
          <a:xfrm>
            <a:off x="9002169" y="2771847"/>
            <a:ext cx="204330" cy="340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线箭头连接符 80">
            <a:extLst>
              <a:ext uri="{FF2B5EF4-FFF2-40B4-BE49-F238E27FC236}">
                <a16:creationId xmlns:a16="http://schemas.microsoft.com/office/drawing/2014/main" id="{0148F8A8-C63F-8145-B2A5-F164BB454875}"/>
              </a:ext>
            </a:extLst>
          </p:cNvPr>
          <p:cNvCxnSpPr>
            <a:cxnSpLocks/>
            <a:stCxn id="84" idx="3"/>
            <a:endCxn id="78" idx="7"/>
          </p:cNvCxnSpPr>
          <p:nvPr/>
        </p:nvCxnSpPr>
        <p:spPr>
          <a:xfrm flipH="1">
            <a:off x="9440825" y="2751636"/>
            <a:ext cx="180119" cy="360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2F578BCB-75AF-BA4E-AEFF-EBEDEAC803AE}"/>
              </a:ext>
            </a:extLst>
          </p:cNvPr>
          <p:cNvGrpSpPr/>
          <p:nvPr/>
        </p:nvGrpSpPr>
        <p:grpSpPr>
          <a:xfrm>
            <a:off x="9517213" y="2430835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37651C42-BCCF-D64C-B8FB-569EABAA028F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37651C42-BCCF-D64C-B8FB-569EABAA02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DEEE1DE3-BBEA-1E40-BB96-3988F87565F2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85" name="直线箭头连接符 84">
            <a:extLst>
              <a:ext uri="{FF2B5EF4-FFF2-40B4-BE49-F238E27FC236}">
                <a16:creationId xmlns:a16="http://schemas.microsoft.com/office/drawing/2014/main" id="{E22083CF-4B93-DE4C-8AF5-C7E55F669B54}"/>
              </a:ext>
            </a:extLst>
          </p:cNvPr>
          <p:cNvCxnSpPr>
            <a:cxnSpLocks/>
            <a:endCxn id="88" idx="7"/>
          </p:cNvCxnSpPr>
          <p:nvPr/>
        </p:nvCxnSpPr>
        <p:spPr>
          <a:xfrm flipH="1">
            <a:off x="10211036" y="2751636"/>
            <a:ext cx="159610" cy="360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528E7215-7F66-CD4E-9058-993EE0FB5764}"/>
              </a:ext>
            </a:extLst>
          </p:cNvPr>
          <p:cNvGrpSpPr/>
          <p:nvPr/>
        </p:nvGrpSpPr>
        <p:grpSpPr>
          <a:xfrm>
            <a:off x="9903801" y="3025934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5339402E-C77F-BE44-96DC-7BFA48EE0712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5339402E-C77F-BE44-96DC-7BFA48EE07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45C66502-DD6D-CA42-B91B-BCD9A1F221A0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3728608B-791D-EF48-86E2-21749DB61E8E}"/>
              </a:ext>
            </a:extLst>
          </p:cNvPr>
          <p:cNvGrpSpPr/>
          <p:nvPr/>
        </p:nvGrpSpPr>
        <p:grpSpPr>
          <a:xfrm>
            <a:off x="10215206" y="2405846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1951C2B7-2F04-5B45-A437-5AF5FC1C22D5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1951C2B7-2F04-5B45-A437-5AF5FC1C22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4C73166E-8897-964D-AA86-B8A93799D156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92" name="直线箭头连接符 91">
            <a:extLst>
              <a:ext uri="{FF2B5EF4-FFF2-40B4-BE49-F238E27FC236}">
                <a16:creationId xmlns:a16="http://schemas.microsoft.com/office/drawing/2014/main" id="{3F29A0BB-BD8B-3F4D-8776-54DE89FECE7F}"/>
              </a:ext>
            </a:extLst>
          </p:cNvPr>
          <p:cNvCxnSpPr>
            <a:cxnSpLocks/>
            <a:stCxn id="84" idx="5"/>
          </p:cNvCxnSpPr>
          <p:nvPr/>
        </p:nvCxnSpPr>
        <p:spPr>
          <a:xfrm>
            <a:off x="9855270" y="2751636"/>
            <a:ext cx="139253" cy="360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线箭头连接符 92">
            <a:extLst>
              <a:ext uri="{FF2B5EF4-FFF2-40B4-BE49-F238E27FC236}">
                <a16:creationId xmlns:a16="http://schemas.microsoft.com/office/drawing/2014/main" id="{1E3DA63B-E4DB-7C4F-8291-9BB7F6B71379}"/>
              </a:ext>
            </a:extLst>
          </p:cNvPr>
          <p:cNvCxnSpPr>
            <a:cxnSpLocks/>
          </p:cNvCxnSpPr>
          <p:nvPr/>
        </p:nvCxnSpPr>
        <p:spPr>
          <a:xfrm>
            <a:off x="10093873" y="3391191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线箭头连接符 93">
            <a:extLst>
              <a:ext uri="{FF2B5EF4-FFF2-40B4-BE49-F238E27FC236}">
                <a16:creationId xmlns:a16="http://schemas.microsoft.com/office/drawing/2014/main" id="{216B9A45-AB45-C14D-B791-DEBDF85AFB32}"/>
              </a:ext>
            </a:extLst>
          </p:cNvPr>
          <p:cNvCxnSpPr>
            <a:cxnSpLocks/>
          </p:cNvCxnSpPr>
          <p:nvPr/>
        </p:nvCxnSpPr>
        <p:spPr>
          <a:xfrm>
            <a:off x="10559453" y="2722791"/>
            <a:ext cx="385103" cy="504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10E91C61-3980-6644-BA9E-D7A516DDF7F8}"/>
              </a:ext>
            </a:extLst>
          </p:cNvPr>
          <p:cNvGrpSpPr/>
          <p:nvPr/>
        </p:nvGrpSpPr>
        <p:grpSpPr>
          <a:xfrm>
            <a:off x="7978338" y="3346524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50F588D6-3846-3A43-9ED9-3202D9E6FB54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50F588D6-3846-3A43-9ED9-3202D9E6F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2B11BEE1-05DC-1F4C-92ED-246574AF1408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98" name="直线箭头连接符 97">
            <a:extLst>
              <a:ext uri="{FF2B5EF4-FFF2-40B4-BE49-F238E27FC236}">
                <a16:creationId xmlns:a16="http://schemas.microsoft.com/office/drawing/2014/main" id="{9B16A26A-814A-3848-9027-C62F905A154F}"/>
              </a:ext>
            </a:extLst>
          </p:cNvPr>
          <p:cNvCxnSpPr>
            <a:cxnSpLocks/>
            <a:stCxn id="63" idx="6"/>
            <a:endCxn id="97" idx="1"/>
          </p:cNvCxnSpPr>
          <p:nvPr/>
        </p:nvCxnSpPr>
        <p:spPr>
          <a:xfrm>
            <a:off x="6904123" y="2589806"/>
            <a:ext cx="1147124" cy="843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线箭头连接符 98">
            <a:extLst>
              <a:ext uri="{FF2B5EF4-FFF2-40B4-BE49-F238E27FC236}">
                <a16:creationId xmlns:a16="http://schemas.microsoft.com/office/drawing/2014/main" id="{26053ADF-C29A-0B4F-AD3D-90D1C5539408}"/>
              </a:ext>
            </a:extLst>
          </p:cNvPr>
          <p:cNvCxnSpPr>
            <a:stCxn id="84" idx="2"/>
            <a:endCxn id="97" idx="7"/>
          </p:cNvCxnSpPr>
          <p:nvPr/>
        </p:nvCxnSpPr>
        <p:spPr>
          <a:xfrm flipH="1">
            <a:off x="8285573" y="2634473"/>
            <a:ext cx="1286840" cy="798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线箭头连接符 99">
            <a:extLst>
              <a:ext uri="{FF2B5EF4-FFF2-40B4-BE49-F238E27FC236}">
                <a16:creationId xmlns:a16="http://schemas.microsoft.com/office/drawing/2014/main" id="{9CF6A868-6C1C-114B-A259-6E0C75B98E1D}"/>
              </a:ext>
            </a:extLst>
          </p:cNvPr>
          <p:cNvCxnSpPr>
            <a:cxnSpLocks/>
          </p:cNvCxnSpPr>
          <p:nvPr/>
        </p:nvCxnSpPr>
        <p:spPr>
          <a:xfrm>
            <a:off x="8168410" y="3715856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>
            <a:extLst>
              <a:ext uri="{FF2B5EF4-FFF2-40B4-BE49-F238E27FC236}">
                <a16:creationId xmlns:a16="http://schemas.microsoft.com/office/drawing/2014/main" id="{07F77127-0625-6147-809D-17E07EEBE8C5}"/>
              </a:ext>
            </a:extLst>
          </p:cNvPr>
          <p:cNvSpPr txBox="1"/>
          <p:nvPr/>
        </p:nvSpPr>
        <p:spPr>
          <a:xfrm>
            <a:off x="8374204" y="3956558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trivial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02" name="直线箭头连接符 101">
            <a:extLst>
              <a:ext uri="{FF2B5EF4-FFF2-40B4-BE49-F238E27FC236}">
                <a16:creationId xmlns:a16="http://schemas.microsoft.com/office/drawing/2014/main" id="{9AC21E21-48A3-0045-9969-431B5101B10C}"/>
              </a:ext>
            </a:extLst>
          </p:cNvPr>
          <p:cNvCxnSpPr>
            <a:cxnSpLocks/>
          </p:cNvCxnSpPr>
          <p:nvPr/>
        </p:nvCxnSpPr>
        <p:spPr>
          <a:xfrm flipH="1" flipV="1">
            <a:off x="8367567" y="3715856"/>
            <a:ext cx="97485" cy="196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>
            <a:extLst>
              <a:ext uri="{FF2B5EF4-FFF2-40B4-BE49-F238E27FC236}">
                <a16:creationId xmlns:a16="http://schemas.microsoft.com/office/drawing/2014/main" id="{05EDFF62-A0DC-8A4E-B160-E2F70A1396C4}"/>
              </a:ext>
            </a:extLst>
          </p:cNvPr>
          <p:cNvSpPr txBox="1"/>
          <p:nvPr/>
        </p:nvSpPr>
        <p:spPr>
          <a:xfrm>
            <a:off x="7293796" y="4543461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2 troubled pairs</a:t>
            </a:r>
          </a:p>
        </p:txBody>
      </p:sp>
      <p:cxnSp>
        <p:nvCxnSpPr>
          <p:cNvPr id="104" name="直线箭头连接符 103">
            <a:extLst>
              <a:ext uri="{FF2B5EF4-FFF2-40B4-BE49-F238E27FC236}">
                <a16:creationId xmlns:a16="http://schemas.microsoft.com/office/drawing/2014/main" id="{D7656C1D-6008-F84B-9BD8-55395713EA3B}"/>
              </a:ext>
            </a:extLst>
          </p:cNvPr>
          <p:cNvCxnSpPr>
            <a:cxnSpLocks/>
          </p:cNvCxnSpPr>
          <p:nvPr/>
        </p:nvCxnSpPr>
        <p:spPr>
          <a:xfrm flipH="1" flipV="1">
            <a:off x="6436212" y="3725367"/>
            <a:ext cx="1216352" cy="822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线箭头连接符 106">
            <a:extLst>
              <a:ext uri="{FF2B5EF4-FFF2-40B4-BE49-F238E27FC236}">
                <a16:creationId xmlns:a16="http://schemas.microsoft.com/office/drawing/2014/main" id="{1E3CD06E-73FC-8E45-8835-E11618B8EAEB}"/>
              </a:ext>
            </a:extLst>
          </p:cNvPr>
          <p:cNvCxnSpPr>
            <a:cxnSpLocks/>
          </p:cNvCxnSpPr>
          <p:nvPr/>
        </p:nvCxnSpPr>
        <p:spPr>
          <a:xfrm flipV="1">
            <a:off x="8705027" y="3823559"/>
            <a:ext cx="1216475" cy="7247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线箭头连接符 107">
            <a:extLst>
              <a:ext uri="{FF2B5EF4-FFF2-40B4-BE49-F238E27FC236}">
                <a16:creationId xmlns:a16="http://schemas.microsoft.com/office/drawing/2014/main" id="{FA23F558-C988-7D4B-90FA-89E092FE664F}"/>
              </a:ext>
            </a:extLst>
          </p:cNvPr>
          <p:cNvCxnSpPr>
            <a:cxnSpLocks/>
          </p:cNvCxnSpPr>
          <p:nvPr/>
        </p:nvCxnSpPr>
        <p:spPr>
          <a:xfrm>
            <a:off x="7523828" y="2717899"/>
            <a:ext cx="139253" cy="360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线箭头连接符 108">
            <a:extLst>
              <a:ext uri="{FF2B5EF4-FFF2-40B4-BE49-F238E27FC236}">
                <a16:creationId xmlns:a16="http://schemas.microsoft.com/office/drawing/2014/main" id="{396E1536-5355-9647-929A-F1FD3014D52C}"/>
              </a:ext>
            </a:extLst>
          </p:cNvPr>
          <p:cNvCxnSpPr>
            <a:cxnSpLocks/>
          </p:cNvCxnSpPr>
          <p:nvPr/>
        </p:nvCxnSpPr>
        <p:spPr>
          <a:xfrm flipH="1">
            <a:off x="8583420" y="2771847"/>
            <a:ext cx="180119" cy="360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圆角矩形 109">
            <a:extLst>
              <a:ext uri="{FF2B5EF4-FFF2-40B4-BE49-F238E27FC236}">
                <a16:creationId xmlns:a16="http://schemas.microsoft.com/office/drawing/2014/main" id="{5098A86F-EFD1-7B45-A9C2-FDBC704153FF}"/>
              </a:ext>
            </a:extLst>
          </p:cNvPr>
          <p:cNvSpPr/>
          <p:nvPr/>
        </p:nvSpPr>
        <p:spPr>
          <a:xfrm>
            <a:off x="5537353" y="2103147"/>
            <a:ext cx="2220511" cy="148549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1" name="圆角矩形 110">
            <a:extLst>
              <a:ext uri="{FF2B5EF4-FFF2-40B4-BE49-F238E27FC236}">
                <a16:creationId xmlns:a16="http://schemas.microsoft.com/office/drawing/2014/main" id="{4DBE8CE6-BEB0-5F49-A2A1-3975BF15B838}"/>
              </a:ext>
            </a:extLst>
          </p:cNvPr>
          <p:cNvSpPr/>
          <p:nvPr/>
        </p:nvSpPr>
        <p:spPr>
          <a:xfrm>
            <a:off x="8580351" y="2147311"/>
            <a:ext cx="2220511" cy="148549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13CA600E-4B98-CF41-8A45-6C99C28BB965}"/>
              </a:ext>
            </a:extLst>
          </p:cNvPr>
          <p:cNvSpPr txBox="1"/>
          <p:nvPr/>
        </p:nvSpPr>
        <p:spPr>
          <a:xfrm>
            <a:off x="1618065" y="5643041"/>
            <a:ext cx="9685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The elimination of each gate will only introduce at most </a:t>
            </a:r>
            <a:r>
              <a:rPr kumimoji="1" lang="en-US" altLang="zh-CN" sz="2000" dirty="0">
                <a:solidFill>
                  <a:srgbClr val="C00000"/>
                </a:solidFill>
              </a:rPr>
              <a:t>2 truly troubled gates</a:t>
            </a:r>
            <a:endParaRPr kumimoji="1" lang="zh-CN" altLang="en-US" sz="20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77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4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9" grpId="0"/>
      <p:bldP spid="43" grpId="0"/>
      <p:bldP spid="101" grpId="1"/>
      <p:bldP spid="101" grpId="2"/>
      <p:bldP spid="103" grpId="0"/>
      <p:bldP spid="110" grpId="0" animBg="1"/>
      <p:bldP spid="111" grpId="0" animBg="1"/>
      <p:bldP spid="1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CD0236-A50B-AE42-B5C5-E5A607DB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Observation 2: eliminated gates are connected</a:t>
            </a:r>
            <a:endParaRPr kumimoji="1"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139D18C-E44F-1A4A-BF7B-8811E749C12B}"/>
              </a:ext>
            </a:extLst>
          </p:cNvPr>
          <p:cNvGrpSpPr/>
          <p:nvPr/>
        </p:nvGrpSpPr>
        <p:grpSpPr>
          <a:xfrm>
            <a:off x="2764777" y="2970960"/>
            <a:ext cx="471988" cy="369332"/>
            <a:chOff x="3227394" y="1890984"/>
            <a:chExt cx="47198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62672303-7D8F-B140-A607-BB794451EF50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62672303-7D8F-B140-A607-BB794451EF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666655EC-DF82-4241-911A-BCB1A7EE23BE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B2EB7E6-CCC9-9943-A8A3-FB40AA110D84}"/>
              </a:ext>
            </a:extLst>
          </p:cNvPr>
          <p:cNvGrpSpPr/>
          <p:nvPr/>
        </p:nvGrpSpPr>
        <p:grpSpPr>
          <a:xfrm>
            <a:off x="3283259" y="3729597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725BE1E1-D2BD-7D41-A338-9CC539054577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725BE1E1-D2BD-7D41-A338-9CC5390545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3991634F-1AB6-AA41-9BA1-D05F09419042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475393A9-1BD1-1C4D-B986-DB4A6DE2FC47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3590494" y="4050398"/>
            <a:ext cx="212072" cy="71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FA86E1F5-850B-5749-B60D-375706859575}"/>
              </a:ext>
            </a:extLst>
          </p:cNvPr>
          <p:cNvCxnSpPr>
            <a:cxnSpLocks/>
          </p:cNvCxnSpPr>
          <p:nvPr/>
        </p:nvCxnSpPr>
        <p:spPr>
          <a:xfrm flipH="1">
            <a:off x="3189412" y="4050398"/>
            <a:ext cx="175418" cy="71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6ECE826C-7A5D-4A4F-AB51-94B8D3977DF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079893" y="3316027"/>
            <a:ext cx="276275" cy="500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8B6CCB30-12B5-8F45-9641-D4E1F5B59C1D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2579448" y="3291761"/>
            <a:ext cx="289060" cy="573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C9A065AB-1CD6-2946-A97F-BED04D10009C}"/>
              </a:ext>
            </a:extLst>
          </p:cNvPr>
          <p:cNvCxnSpPr>
            <a:cxnSpLocks/>
          </p:cNvCxnSpPr>
          <p:nvPr/>
        </p:nvCxnSpPr>
        <p:spPr>
          <a:xfrm flipH="1">
            <a:off x="3572792" y="3223337"/>
            <a:ext cx="289060" cy="573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D4D4D51A-7E47-874F-906A-FC8DB2DD8B38}"/>
              </a:ext>
            </a:extLst>
          </p:cNvPr>
          <p:cNvSpPr txBox="1"/>
          <p:nvPr/>
        </p:nvSpPr>
        <p:spPr>
          <a:xfrm>
            <a:off x="1843016" y="2352583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u="sng" dirty="0">
                <a:solidFill>
                  <a:srgbClr val="FF0000"/>
                </a:solidFill>
              </a:rPr>
              <a:t>constant substitution</a:t>
            </a:r>
            <a:endParaRPr kumimoji="1" lang="zh-CN" altLang="en-US" u="sng" dirty="0">
              <a:solidFill>
                <a:srgbClr val="FF0000"/>
              </a:solidFill>
            </a:endParaRPr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8F03F63E-5EA4-C248-8023-1DA133ACDD6C}"/>
              </a:ext>
            </a:extLst>
          </p:cNvPr>
          <p:cNvCxnSpPr>
            <a:cxnSpLocks/>
            <a:stCxn id="15" idx="2"/>
            <a:endCxn id="5" idx="0"/>
          </p:cNvCxnSpPr>
          <p:nvPr/>
        </p:nvCxnSpPr>
        <p:spPr>
          <a:xfrm flipH="1">
            <a:off x="3000771" y="2721915"/>
            <a:ext cx="79122" cy="2490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2B2078C1-ED0A-5743-9DC3-EA8AB1CBFEC0}"/>
              </a:ext>
            </a:extLst>
          </p:cNvPr>
          <p:cNvSpPr txBox="1"/>
          <p:nvPr/>
        </p:nvSpPr>
        <p:spPr>
          <a:xfrm>
            <a:off x="3804402" y="4019248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trivial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323A8A13-2D4E-4F4E-BAA6-67786726EA1B}"/>
              </a:ext>
            </a:extLst>
          </p:cNvPr>
          <p:cNvCxnSpPr>
            <a:cxnSpLocks/>
          </p:cNvCxnSpPr>
          <p:nvPr/>
        </p:nvCxnSpPr>
        <p:spPr>
          <a:xfrm flipH="1" flipV="1">
            <a:off x="3712285" y="4017073"/>
            <a:ext cx="300854" cy="818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AB7BD48D-204B-A840-84F3-6906CF54D1E0}"/>
              </a:ext>
            </a:extLst>
          </p:cNvPr>
          <p:cNvSpPr txBox="1"/>
          <p:nvPr/>
        </p:nvSpPr>
        <p:spPr>
          <a:xfrm>
            <a:off x="557227" y="4332908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degenerate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76A8B451-E0E3-0949-9024-1717DB693ABC}"/>
              </a:ext>
            </a:extLst>
          </p:cNvPr>
          <p:cNvCxnSpPr>
            <a:cxnSpLocks/>
          </p:cNvCxnSpPr>
          <p:nvPr/>
        </p:nvCxnSpPr>
        <p:spPr>
          <a:xfrm flipV="1">
            <a:off x="1890797" y="4176151"/>
            <a:ext cx="444586" cy="2124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>
            <a:extLst>
              <a:ext uri="{FF2B5EF4-FFF2-40B4-BE49-F238E27FC236}">
                <a16:creationId xmlns:a16="http://schemas.microsoft.com/office/drawing/2014/main" id="{188D7832-B345-CB4E-B8D9-ED0BDA2FB5BD}"/>
              </a:ext>
            </a:extLst>
          </p:cNvPr>
          <p:cNvSpPr/>
          <p:nvPr/>
        </p:nvSpPr>
        <p:spPr>
          <a:xfrm>
            <a:off x="2368309" y="3845168"/>
            <a:ext cx="331388" cy="331388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61CFD147-EE80-0E4E-9C46-FF6B756BD7A7}"/>
              </a:ext>
            </a:extLst>
          </p:cNvPr>
          <p:cNvSpPr/>
          <p:nvPr/>
        </p:nvSpPr>
        <p:spPr>
          <a:xfrm>
            <a:off x="3005570" y="4745791"/>
            <a:ext cx="331388" cy="331388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73652EE2-CFDF-7342-B96D-8E65F91DB3B9}"/>
              </a:ext>
            </a:extLst>
          </p:cNvPr>
          <p:cNvSpPr/>
          <p:nvPr/>
        </p:nvSpPr>
        <p:spPr>
          <a:xfrm>
            <a:off x="3650347" y="4756299"/>
            <a:ext cx="331388" cy="331388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49DE1813-1156-CD4D-9802-29FFF0CCDDDD}"/>
              </a:ext>
            </a:extLst>
          </p:cNvPr>
          <p:cNvCxnSpPr>
            <a:cxnSpLocks/>
          </p:cNvCxnSpPr>
          <p:nvPr/>
        </p:nvCxnSpPr>
        <p:spPr>
          <a:xfrm>
            <a:off x="2055612" y="4702240"/>
            <a:ext cx="846022" cy="209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5EEB46CD-0792-A04C-AAFC-37E05556D619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2104445" y="4517574"/>
            <a:ext cx="1479380" cy="236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79841CE3-4237-5543-921F-B9B8E4FAFB08}"/>
              </a:ext>
            </a:extLst>
          </p:cNvPr>
          <p:cNvCxnSpPr>
            <a:cxnSpLocks/>
          </p:cNvCxnSpPr>
          <p:nvPr/>
        </p:nvCxnSpPr>
        <p:spPr>
          <a:xfrm>
            <a:off x="2540104" y="4171820"/>
            <a:ext cx="0" cy="589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ED5690AF-7F9C-8F48-8DDD-4B3218356E52}"/>
              </a:ext>
            </a:extLst>
          </p:cNvPr>
          <p:cNvCxnSpPr>
            <a:cxnSpLocks/>
          </p:cNvCxnSpPr>
          <p:nvPr/>
        </p:nvCxnSpPr>
        <p:spPr>
          <a:xfrm>
            <a:off x="3171264" y="5087687"/>
            <a:ext cx="0" cy="589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9AE26851-C3BF-C649-8E7D-A01DFA8B4404}"/>
              </a:ext>
            </a:extLst>
          </p:cNvPr>
          <p:cNvCxnSpPr>
            <a:cxnSpLocks/>
          </p:cNvCxnSpPr>
          <p:nvPr/>
        </p:nvCxnSpPr>
        <p:spPr>
          <a:xfrm>
            <a:off x="3802566" y="5087687"/>
            <a:ext cx="0" cy="589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>
            <a:extLst>
              <a:ext uri="{FF2B5EF4-FFF2-40B4-BE49-F238E27FC236}">
                <a16:creationId xmlns:a16="http://schemas.microsoft.com/office/drawing/2014/main" id="{5A6E255F-F744-F24B-8E2F-8780CCA53EE6}"/>
              </a:ext>
            </a:extLst>
          </p:cNvPr>
          <p:cNvSpPr/>
          <p:nvPr/>
        </p:nvSpPr>
        <p:spPr>
          <a:xfrm>
            <a:off x="2367677" y="4747379"/>
            <a:ext cx="331388" cy="331388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5DB1D9AC-7114-4E4C-B99F-D07887655925}"/>
              </a:ext>
            </a:extLst>
          </p:cNvPr>
          <p:cNvSpPr/>
          <p:nvPr/>
        </p:nvSpPr>
        <p:spPr>
          <a:xfrm>
            <a:off x="3000985" y="5688680"/>
            <a:ext cx="331388" cy="331388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D896190F-FFC2-144B-9054-AA27CE17443C}"/>
              </a:ext>
            </a:extLst>
          </p:cNvPr>
          <p:cNvSpPr/>
          <p:nvPr/>
        </p:nvSpPr>
        <p:spPr>
          <a:xfrm>
            <a:off x="3636872" y="5677529"/>
            <a:ext cx="331388" cy="331388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7" name="任意形状 36">
            <a:extLst>
              <a:ext uri="{FF2B5EF4-FFF2-40B4-BE49-F238E27FC236}">
                <a16:creationId xmlns:a16="http://schemas.microsoft.com/office/drawing/2014/main" id="{41AD518C-1FC3-DD45-990B-8C30A3B6D35E}"/>
              </a:ext>
            </a:extLst>
          </p:cNvPr>
          <p:cNvSpPr/>
          <p:nvPr/>
        </p:nvSpPr>
        <p:spPr>
          <a:xfrm>
            <a:off x="1962615" y="2821259"/>
            <a:ext cx="2375210" cy="2497873"/>
          </a:xfrm>
          <a:custGeom>
            <a:avLst/>
            <a:gdLst>
              <a:gd name="connsiteX0" fmla="*/ 0 w 2375210"/>
              <a:gd name="connsiteY0" fmla="*/ 1037064 h 2497873"/>
              <a:gd name="connsiteX1" fmla="*/ 657922 w 2375210"/>
              <a:gd name="connsiteY1" fmla="*/ 11151 h 2497873"/>
              <a:gd name="connsiteX2" fmla="*/ 1494263 w 2375210"/>
              <a:gd name="connsiteY2" fmla="*/ 0 h 2497873"/>
              <a:gd name="connsiteX3" fmla="*/ 2040673 w 2375210"/>
              <a:gd name="connsiteY3" fmla="*/ 1159727 h 2497873"/>
              <a:gd name="connsiteX4" fmla="*/ 2375210 w 2375210"/>
              <a:gd name="connsiteY4" fmla="*/ 2497873 h 2497873"/>
              <a:gd name="connsiteX5" fmla="*/ 936702 w 2375210"/>
              <a:gd name="connsiteY5" fmla="*/ 2453268 h 2497873"/>
              <a:gd name="connsiteX6" fmla="*/ 791736 w 2375210"/>
              <a:gd name="connsiteY6" fmla="*/ 1851103 h 2497873"/>
              <a:gd name="connsiteX7" fmla="*/ 0 w 2375210"/>
              <a:gd name="connsiteY7" fmla="*/ 1037064 h 249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5210" h="2497873">
                <a:moveTo>
                  <a:pt x="0" y="1037064"/>
                </a:moveTo>
                <a:lnTo>
                  <a:pt x="657922" y="11151"/>
                </a:lnTo>
                <a:lnTo>
                  <a:pt x="1494263" y="0"/>
                </a:lnTo>
                <a:lnTo>
                  <a:pt x="2040673" y="1159727"/>
                </a:lnTo>
                <a:lnTo>
                  <a:pt x="2375210" y="2497873"/>
                </a:lnTo>
                <a:lnTo>
                  <a:pt x="936702" y="2453268"/>
                </a:lnTo>
                <a:lnTo>
                  <a:pt x="791736" y="1851103"/>
                </a:lnTo>
                <a:lnTo>
                  <a:pt x="0" y="1037064"/>
                </a:lnTo>
                <a:close/>
              </a:path>
            </a:pathLst>
          </a:cu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26A6CBF7-DA08-E445-9990-61569F73445E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2164697" y="3144050"/>
            <a:ext cx="252143" cy="749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588CAF57-C865-F347-B50E-A9497359A70A}"/>
              </a:ext>
            </a:extLst>
          </p:cNvPr>
          <p:cNvSpPr txBox="1"/>
          <p:nvPr/>
        </p:nvSpPr>
        <p:spPr>
          <a:xfrm>
            <a:off x="5247926" y="2306416"/>
            <a:ext cx="5690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For edges in the block, they will </a:t>
            </a:r>
            <a:r>
              <a:rPr kumimoji="1" lang="en-US" altLang="zh-CN" sz="2400" dirty="0">
                <a:solidFill>
                  <a:srgbClr val="FF0000"/>
                </a:solidFill>
              </a:rPr>
              <a:t>NOT</a:t>
            </a:r>
            <a:r>
              <a:rPr kumimoji="1" lang="en-US" altLang="zh-CN" sz="2400" dirty="0"/>
              <a:t> contribute troubled gates</a:t>
            </a:r>
            <a:endParaRPr kumimoji="1" lang="zh-CN" altLang="en-US" sz="24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64582CE-F1D2-F44B-B8A8-2513991D2A29}"/>
              </a:ext>
            </a:extLst>
          </p:cNvPr>
          <p:cNvSpPr txBox="1"/>
          <p:nvPr/>
        </p:nvSpPr>
        <p:spPr>
          <a:xfrm>
            <a:off x="5128762" y="3895622"/>
            <a:ext cx="6449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00B050"/>
                </a:solidFill>
              </a:rPr>
              <a:t>Fact. (informal)</a:t>
            </a:r>
          </a:p>
          <a:p>
            <a:r>
              <a:rPr kumimoji="1" lang="en-US" altLang="zh-CN" sz="2400" dirty="0"/>
              <a:t>For a connected part to </a:t>
            </a:r>
            <a:r>
              <a:rPr lang="en-US" altLang="zh-CN" sz="2400" dirty="0"/>
              <a:t>be eliminated, in most of the cases, each gate only introduces a new truly troubled gate. </a:t>
            </a: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1CEED8D3-AA5E-C447-BDC8-1D24F011E46F}"/>
              </a:ext>
            </a:extLst>
          </p:cNvPr>
          <p:cNvSpPr/>
          <p:nvPr/>
        </p:nvSpPr>
        <p:spPr>
          <a:xfrm>
            <a:off x="4987132" y="3845168"/>
            <a:ext cx="6591352" cy="171929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760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/>
      <p:bldP spid="41" grpId="0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F3A407-C1C0-0742-9A40-9CEDB4B5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Improved bound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46B146-FF0E-494C-90BE-61BEC3E05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524" y="1905000"/>
            <a:ext cx="8911687" cy="4060902"/>
          </a:xfrm>
        </p:spPr>
        <p:txBody>
          <a:bodyPr>
            <a:normAutofit/>
          </a:bodyPr>
          <a:lstStyle/>
          <a:p>
            <a:r>
              <a:rPr kumimoji="1" lang="en-US" altLang="zh-CN" sz="2400" dirty="0"/>
              <a:t>Eliminate the troubled gate without introducing new troubled gates</a:t>
            </a:r>
          </a:p>
          <a:p>
            <a:r>
              <a:rPr kumimoji="1" lang="en-US" altLang="zh-CN" sz="2400" dirty="0"/>
              <a:t>Eliminate 4 gates while introducing at most </a:t>
            </a:r>
            <a:r>
              <a:rPr kumimoji="1" lang="en-US" altLang="zh-CN" sz="2400" dirty="0">
                <a:solidFill>
                  <a:srgbClr val="FF0000"/>
                </a:solidFill>
              </a:rPr>
              <a:t>4</a:t>
            </a:r>
            <a:r>
              <a:rPr kumimoji="1" lang="en-US" altLang="zh-CN" sz="2400" dirty="0"/>
              <a:t> troubled gates</a:t>
            </a:r>
          </a:p>
          <a:p>
            <a:r>
              <a:rPr kumimoji="1" lang="en-US" altLang="zh-CN" sz="2400" dirty="0"/>
              <a:t>Eliminate 7 gates while introducing at most </a:t>
            </a:r>
            <a:r>
              <a:rPr kumimoji="1" lang="en-US" altLang="zh-CN" sz="2400" dirty="0">
                <a:solidFill>
                  <a:srgbClr val="FF0000"/>
                </a:solidFill>
              </a:rPr>
              <a:t>7</a:t>
            </a:r>
            <a:r>
              <a:rPr kumimoji="1" lang="en-US" altLang="zh-CN" sz="2400" dirty="0"/>
              <a:t> troubled gates by 2 substitutions</a:t>
            </a:r>
          </a:p>
          <a:p>
            <a:r>
              <a:rPr kumimoji="1" lang="en-US" altLang="zh-CN" sz="2400" dirty="0"/>
              <a:t>Eliminate 10 gates while introducing at most </a:t>
            </a:r>
            <a:r>
              <a:rPr kumimoji="1" lang="en-US" altLang="zh-CN" sz="2400" dirty="0">
                <a:solidFill>
                  <a:srgbClr val="FF0000"/>
                </a:solidFill>
              </a:rPr>
              <a:t>10</a:t>
            </a:r>
            <a:r>
              <a:rPr kumimoji="1" lang="en-US" altLang="zh-CN" sz="2400" dirty="0"/>
              <a:t> troubled gates by 3 substitutions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9B16901-7157-124D-B4F1-181C56AED98C}"/>
                  </a:ext>
                </a:extLst>
              </p:cNvPr>
              <p:cNvSpPr txBox="1"/>
              <p:nvPr/>
            </p:nvSpPr>
            <p:spPr>
              <a:xfrm>
                <a:off x="9209381" y="3246193"/>
                <a:ext cx="1617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≥4−4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9B16901-7157-124D-B4F1-181C56AED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381" y="3246193"/>
                <a:ext cx="1617943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59CE6C7-79F6-D246-8160-8B6A4ED4A0FD}"/>
                  </a:ext>
                </a:extLst>
              </p:cNvPr>
              <p:cNvSpPr txBox="1"/>
              <p:nvPr/>
            </p:nvSpPr>
            <p:spPr>
              <a:xfrm>
                <a:off x="9337621" y="2361708"/>
                <a:ext cx="1489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≥3+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59CE6C7-79F6-D246-8160-8B6A4ED4A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621" y="2361708"/>
                <a:ext cx="1489703" cy="369332"/>
              </a:xfrm>
              <a:prstGeom prst="rect">
                <a:avLst/>
              </a:prstGeom>
              <a:blipFill>
                <a:blip r:embed="rId7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E289713-EA2B-3D43-B2B8-B6C5FBBA3C67}"/>
                  </a:ext>
                </a:extLst>
              </p:cNvPr>
              <p:cNvSpPr txBox="1"/>
              <p:nvPr/>
            </p:nvSpPr>
            <p:spPr>
              <a:xfrm>
                <a:off x="9209381" y="3979139"/>
                <a:ext cx="19770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7−7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E289713-EA2B-3D43-B2B8-B6C5FBBA3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381" y="3979139"/>
                <a:ext cx="1977016" cy="610936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8FE6F68-57E7-ED4B-A63E-8AC5F9702475}"/>
                  </a:ext>
                </a:extLst>
              </p:cNvPr>
              <p:cNvSpPr txBox="1"/>
              <p:nvPr/>
            </p:nvSpPr>
            <p:spPr>
              <a:xfrm>
                <a:off x="9209381" y="4858314"/>
                <a:ext cx="2232727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10−10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8FE6F68-57E7-ED4B-A63E-8AC5F970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381" y="4858314"/>
                <a:ext cx="2232727" cy="612732"/>
              </a:xfrm>
              <a:prstGeom prst="rect">
                <a:avLst/>
              </a:prstGeom>
              <a:blipFill>
                <a:blip r:embed="rId9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左大括号 9">
            <a:extLst>
              <a:ext uri="{FF2B5EF4-FFF2-40B4-BE49-F238E27FC236}">
                <a16:creationId xmlns:a16="http://schemas.microsoft.com/office/drawing/2014/main" id="{667F2A3F-E839-764B-BD6C-CEEA9F041AE6}"/>
              </a:ext>
            </a:extLst>
          </p:cNvPr>
          <p:cNvSpPr/>
          <p:nvPr/>
        </p:nvSpPr>
        <p:spPr>
          <a:xfrm>
            <a:off x="2029522" y="3770971"/>
            <a:ext cx="236936" cy="1527717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B05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08C8B8B-5162-7047-874E-C127AACAC274}"/>
              </a:ext>
            </a:extLst>
          </p:cNvPr>
          <p:cNvSpPr txBox="1"/>
          <p:nvPr/>
        </p:nvSpPr>
        <p:spPr>
          <a:xfrm>
            <a:off x="698261" y="4046045"/>
            <a:ext cx="1438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Temporary quadratic substitution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77059FA-49F7-A94E-A381-E9EA7F3EA72B}"/>
                  </a:ext>
                </a:extLst>
              </p:cNvPr>
              <p:cNvSpPr txBox="1"/>
              <p:nvPr/>
            </p:nvSpPr>
            <p:spPr>
              <a:xfrm>
                <a:off x="2095510" y="5662302"/>
                <a:ext cx="7113871" cy="794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≥3+</m:t>
                      </m:r>
                      <m:f>
                        <m:fPr>
                          <m:ctrlPr>
                            <a:rPr kumimoji="1"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kumimoji="1" lang="en-US" altLang="zh-CN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</m:t>
                          </m:r>
                          <m:f>
                            <m:fPr>
                              <m:ctrlPr>
                                <a:rPr kumimoji="1" lang="en-US" altLang="zh-CN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26</m:t>
                              </m:r>
                            </m:den>
                          </m:f>
                        </m:e>
                      </m:d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1" lang="zh-CN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77059FA-49F7-A94E-A381-E9EA7F3EA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10" y="5662302"/>
                <a:ext cx="7113871" cy="794064"/>
              </a:xfrm>
              <a:prstGeom prst="rect">
                <a:avLst/>
              </a:prstGeom>
              <a:blipFill>
                <a:blip r:embed="rId10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3A48AD3-599E-FE40-BF83-AA5492821155}"/>
                  </a:ext>
                </a:extLst>
              </p:cNvPr>
              <p:cNvSpPr txBox="1"/>
              <p:nvPr/>
            </p:nvSpPr>
            <p:spPr>
              <a:xfrm>
                <a:off x="4764967" y="201207"/>
                <a:ext cx="7427033" cy="502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>
                    <a:solidFill>
                      <a:schemeClr val="tx1"/>
                    </a:solidFill>
                  </a:rPr>
                  <a:t>Fact. There are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troubled gates in original circuit</a:t>
                </a: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3A48AD3-599E-FE40-BF83-AA5492821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967" y="201207"/>
                <a:ext cx="7427033" cy="502573"/>
              </a:xfrm>
              <a:prstGeom prst="rect">
                <a:avLst/>
              </a:prstGeom>
              <a:blipFill>
                <a:blip r:embed="rId11"/>
                <a:stretch>
                  <a:fillRect l="-853" b="-4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圆角矩形 17">
            <a:extLst>
              <a:ext uri="{FF2B5EF4-FFF2-40B4-BE49-F238E27FC236}">
                <a16:creationId xmlns:a16="http://schemas.microsoft.com/office/drawing/2014/main" id="{0E800A4D-A3C6-B145-A6F1-0B485A4953F9}"/>
              </a:ext>
            </a:extLst>
          </p:cNvPr>
          <p:cNvSpPr/>
          <p:nvPr/>
        </p:nvSpPr>
        <p:spPr>
          <a:xfrm>
            <a:off x="4750787" y="127978"/>
            <a:ext cx="7264796" cy="5758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A62A2DE-19B8-9747-A5E7-B12D2A47B947}"/>
                  </a:ext>
                </a:extLst>
              </p:cNvPr>
              <p:cNvSpPr txBox="1"/>
              <p:nvPr/>
            </p:nvSpPr>
            <p:spPr>
              <a:xfrm>
                <a:off x="6937156" y="953028"/>
                <a:ext cx="48009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/>
                  <a:t>Complexity measure: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kumimoji="1" lang="en-US" altLang="zh-CN" sz="20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A62A2DE-19B8-9747-A5E7-B12D2A47B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156" y="953028"/>
                <a:ext cx="4800930" cy="400110"/>
              </a:xfrm>
              <a:prstGeom prst="rect">
                <a:avLst/>
              </a:prstGeom>
              <a:blipFill>
                <a:blip r:embed="rId12"/>
                <a:stretch>
                  <a:fillRect l="-1583" t="-606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圆角矩形 19">
            <a:extLst>
              <a:ext uri="{FF2B5EF4-FFF2-40B4-BE49-F238E27FC236}">
                <a16:creationId xmlns:a16="http://schemas.microsoft.com/office/drawing/2014/main" id="{3D9A1AF9-D02E-5642-8CC3-7C7CC5D17C0E}"/>
              </a:ext>
            </a:extLst>
          </p:cNvPr>
          <p:cNvSpPr/>
          <p:nvPr/>
        </p:nvSpPr>
        <p:spPr>
          <a:xfrm>
            <a:off x="6854065" y="929358"/>
            <a:ext cx="4967111" cy="43971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9C0E9FB-DF70-A34A-8AB6-E1ED34B72978}"/>
              </a:ext>
            </a:extLst>
          </p:cNvPr>
          <p:cNvSpPr txBox="1"/>
          <p:nvPr/>
        </p:nvSpPr>
        <p:spPr>
          <a:xfrm rot="20273130">
            <a:off x="328960" y="4349530"/>
            <a:ext cx="202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</a:rPr>
              <a:t>BOTTLENECK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94E4183B-278F-274B-96A5-35369C283FAB}"/>
              </a:ext>
            </a:extLst>
          </p:cNvPr>
          <p:cNvSpPr/>
          <p:nvPr/>
        </p:nvSpPr>
        <p:spPr>
          <a:xfrm rot="20273130">
            <a:off x="316907" y="4352557"/>
            <a:ext cx="2035364" cy="4750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631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/>
      <p:bldP spid="14" grpId="0"/>
      <p:bldP spid="17" grpId="0"/>
      <p:bldP spid="18" grpId="0" animBg="1"/>
      <p:bldP spid="19" grpId="0"/>
      <p:bldP spid="20" grpId="0" animBg="1"/>
      <p:bldP spid="21" grpId="0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97316-F86A-8243-AB48-3679B0012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Observation 3: hard cases have nice local properties</a:t>
            </a:r>
            <a:endParaRPr kumimoji="1"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66DAD07-7877-5C4B-83CD-A04A22602B5B}"/>
              </a:ext>
            </a:extLst>
          </p:cNvPr>
          <p:cNvSpPr txBox="1"/>
          <p:nvPr/>
        </p:nvSpPr>
        <p:spPr>
          <a:xfrm>
            <a:off x="2020179" y="2054728"/>
            <a:ext cx="4185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The case where we temporarily do quadratic substitution</a:t>
            </a:r>
            <a:endParaRPr kumimoji="1" lang="zh-CN" altLang="en-US" sz="2000" dirty="0"/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C3CE9222-3A42-E640-BDC1-7D50B84F1D2D}"/>
              </a:ext>
            </a:extLst>
          </p:cNvPr>
          <p:cNvGrpSpPr/>
          <p:nvPr/>
        </p:nvGrpSpPr>
        <p:grpSpPr>
          <a:xfrm>
            <a:off x="3147394" y="2889592"/>
            <a:ext cx="471988" cy="369332"/>
            <a:chOff x="3227394" y="1890984"/>
            <a:chExt cx="47198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745A3CD8-4D1C-1F4F-8B4F-53DDF7A00460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745A3CD8-4D1C-1F4F-8B4F-53DDF7A00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EBA88DE8-68D6-C14C-9DAE-4A6FBF02EE48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7AEF20C4-8BC5-4745-8052-4307E8967002}"/>
              </a:ext>
            </a:extLst>
          </p:cNvPr>
          <p:cNvGrpSpPr/>
          <p:nvPr/>
        </p:nvGrpSpPr>
        <p:grpSpPr>
          <a:xfrm>
            <a:off x="3665876" y="3648229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1188F82C-D52B-004F-961D-43F63F1EBCF1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1188F82C-D52B-004F-961D-43F63F1EB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338F22A6-9C67-444E-8A26-D9F777E0B8C2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79" name="直线箭头连接符 78">
            <a:extLst>
              <a:ext uri="{FF2B5EF4-FFF2-40B4-BE49-F238E27FC236}">
                <a16:creationId xmlns:a16="http://schemas.microsoft.com/office/drawing/2014/main" id="{0F2355A5-B7CC-E245-B0E3-7407DE20E66B}"/>
              </a:ext>
            </a:extLst>
          </p:cNvPr>
          <p:cNvCxnSpPr>
            <a:cxnSpLocks/>
            <a:stCxn id="78" idx="4"/>
          </p:cNvCxnSpPr>
          <p:nvPr/>
        </p:nvCxnSpPr>
        <p:spPr>
          <a:xfrm>
            <a:off x="3855948" y="4017561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线箭头连接符 79">
            <a:extLst>
              <a:ext uri="{FF2B5EF4-FFF2-40B4-BE49-F238E27FC236}">
                <a16:creationId xmlns:a16="http://schemas.microsoft.com/office/drawing/2014/main" id="{F55A6099-D3FD-034E-B5A1-EEBED6E1EE26}"/>
              </a:ext>
            </a:extLst>
          </p:cNvPr>
          <p:cNvCxnSpPr>
            <a:cxnSpLocks/>
            <a:endCxn id="78" idx="1"/>
          </p:cNvCxnSpPr>
          <p:nvPr/>
        </p:nvCxnSpPr>
        <p:spPr>
          <a:xfrm>
            <a:off x="3462510" y="3234659"/>
            <a:ext cx="276275" cy="500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线箭头连接符 80">
            <a:extLst>
              <a:ext uri="{FF2B5EF4-FFF2-40B4-BE49-F238E27FC236}">
                <a16:creationId xmlns:a16="http://schemas.microsoft.com/office/drawing/2014/main" id="{6267CF1A-19F5-8449-A8FB-72590DCCC7EF}"/>
              </a:ext>
            </a:extLst>
          </p:cNvPr>
          <p:cNvCxnSpPr>
            <a:cxnSpLocks/>
            <a:stCxn id="75" idx="3"/>
          </p:cNvCxnSpPr>
          <p:nvPr/>
        </p:nvCxnSpPr>
        <p:spPr>
          <a:xfrm flipH="1">
            <a:off x="2962065" y="3210393"/>
            <a:ext cx="289060" cy="573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线箭头连接符 81">
            <a:extLst>
              <a:ext uri="{FF2B5EF4-FFF2-40B4-BE49-F238E27FC236}">
                <a16:creationId xmlns:a16="http://schemas.microsoft.com/office/drawing/2014/main" id="{293C62BD-43B7-A141-BB9C-9521A057A4C0}"/>
              </a:ext>
            </a:extLst>
          </p:cNvPr>
          <p:cNvCxnSpPr>
            <a:cxnSpLocks/>
          </p:cNvCxnSpPr>
          <p:nvPr/>
        </p:nvCxnSpPr>
        <p:spPr>
          <a:xfrm flipH="1">
            <a:off x="3955409" y="3210393"/>
            <a:ext cx="247623" cy="505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99A85A33-8EA9-204F-A375-33ECDF5539CC}"/>
              </a:ext>
            </a:extLst>
          </p:cNvPr>
          <p:cNvGrpSpPr/>
          <p:nvPr/>
        </p:nvGrpSpPr>
        <p:grpSpPr>
          <a:xfrm>
            <a:off x="4099447" y="2872684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4A925C85-264C-B743-826A-182136F24A9E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4A925C85-264C-B743-826A-182136F24A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1C0A9768-C617-FE41-8874-40A9953A7B74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86" name="直线箭头连接符 85">
            <a:extLst>
              <a:ext uri="{FF2B5EF4-FFF2-40B4-BE49-F238E27FC236}">
                <a16:creationId xmlns:a16="http://schemas.microsoft.com/office/drawing/2014/main" id="{68648ED3-5891-8C45-937E-10320880AB91}"/>
              </a:ext>
            </a:extLst>
          </p:cNvPr>
          <p:cNvCxnSpPr>
            <a:cxnSpLocks/>
          </p:cNvCxnSpPr>
          <p:nvPr/>
        </p:nvCxnSpPr>
        <p:spPr>
          <a:xfrm>
            <a:off x="4448016" y="3184298"/>
            <a:ext cx="273240" cy="57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0BDA017F-8AB6-BE46-80FB-27AEE0D22AB0}"/>
              </a:ext>
            </a:extLst>
          </p:cNvPr>
          <p:cNvGrpSpPr/>
          <p:nvPr/>
        </p:nvGrpSpPr>
        <p:grpSpPr>
          <a:xfrm>
            <a:off x="3634925" y="4548338"/>
            <a:ext cx="478015" cy="369332"/>
            <a:chOff x="3224349" y="1890984"/>
            <a:chExt cx="47801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42CA6C2F-5F4E-B64F-A15C-7FBF99508E86}"/>
                    </a:ext>
                  </a:extLst>
                </p:cNvPr>
                <p:cNvSpPr txBox="1"/>
                <p:nvPr/>
              </p:nvSpPr>
              <p:spPr>
                <a:xfrm>
                  <a:off x="3224349" y="1890984"/>
                  <a:ext cx="4780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42CA6C2F-5F4E-B64F-A15C-7FBF99508E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4349" y="1890984"/>
                  <a:ext cx="478015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901D71B0-366A-9B44-BDD5-568B21F452FC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9FA0591A-7F95-0A47-90D4-57E996E33F4A}"/>
              </a:ext>
            </a:extLst>
          </p:cNvPr>
          <p:cNvGrpSpPr/>
          <p:nvPr/>
        </p:nvGrpSpPr>
        <p:grpSpPr>
          <a:xfrm>
            <a:off x="4272169" y="3931876"/>
            <a:ext cx="345799" cy="369332"/>
            <a:chOff x="3272550" y="1890984"/>
            <a:chExt cx="34579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D0D36B4E-3E88-D34E-8BE0-FCA5964203A4}"/>
                    </a:ext>
                  </a:extLst>
                </p:cNvPr>
                <p:cNvSpPr txBox="1"/>
                <p:nvPr/>
              </p:nvSpPr>
              <p:spPr>
                <a:xfrm>
                  <a:off x="3272550" y="1890984"/>
                  <a:ext cx="3457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D0D36B4E-3E88-D34E-8BE0-FCA5964203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2550" y="1890984"/>
                  <a:ext cx="34579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BD5AFD24-C4D2-AE46-9B0E-DC563A461BB5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93" name="直线箭头连接符 92">
            <a:extLst>
              <a:ext uri="{FF2B5EF4-FFF2-40B4-BE49-F238E27FC236}">
                <a16:creationId xmlns:a16="http://schemas.microsoft.com/office/drawing/2014/main" id="{E4D66404-1984-9F4F-93D3-532EDA9A23EC}"/>
              </a:ext>
            </a:extLst>
          </p:cNvPr>
          <p:cNvCxnSpPr>
            <a:stCxn id="92" idx="3"/>
            <a:endCxn id="89" idx="7"/>
          </p:cNvCxnSpPr>
          <p:nvPr/>
        </p:nvCxnSpPr>
        <p:spPr>
          <a:xfrm flipH="1">
            <a:off x="3976027" y="4252677"/>
            <a:ext cx="354717" cy="38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0A99D32A-7E6E-CE46-93FD-E5F13D4AF708}"/>
              </a:ext>
            </a:extLst>
          </p:cNvPr>
          <p:cNvGrpSpPr/>
          <p:nvPr/>
        </p:nvGrpSpPr>
        <p:grpSpPr>
          <a:xfrm>
            <a:off x="3106595" y="5149652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8380A795-F88C-6F4A-A510-782FEFDEBD1F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8380A795-F88C-6F4A-A510-782FEFDEBD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1775CB91-BA52-7642-8864-2B8FF1E82419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97" name="直线箭头连接符 96">
            <a:extLst>
              <a:ext uri="{FF2B5EF4-FFF2-40B4-BE49-F238E27FC236}">
                <a16:creationId xmlns:a16="http://schemas.microsoft.com/office/drawing/2014/main" id="{B1845825-48A7-4141-91E8-3F888CCB2EB4}"/>
              </a:ext>
            </a:extLst>
          </p:cNvPr>
          <p:cNvCxnSpPr/>
          <p:nvPr/>
        </p:nvCxnSpPr>
        <p:spPr>
          <a:xfrm flipH="1">
            <a:off x="3378967" y="4849959"/>
            <a:ext cx="354717" cy="38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线箭头连接符 97">
            <a:extLst>
              <a:ext uri="{FF2B5EF4-FFF2-40B4-BE49-F238E27FC236}">
                <a16:creationId xmlns:a16="http://schemas.microsoft.com/office/drawing/2014/main" id="{49E2C930-BE19-3A4E-B969-09CE1D5E19A0}"/>
              </a:ext>
            </a:extLst>
          </p:cNvPr>
          <p:cNvCxnSpPr>
            <a:cxnSpLocks/>
          </p:cNvCxnSpPr>
          <p:nvPr/>
        </p:nvCxnSpPr>
        <p:spPr>
          <a:xfrm>
            <a:off x="3873932" y="4917670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线箭头连接符 98">
            <a:extLst>
              <a:ext uri="{FF2B5EF4-FFF2-40B4-BE49-F238E27FC236}">
                <a16:creationId xmlns:a16="http://schemas.microsoft.com/office/drawing/2014/main" id="{955CAEBC-0C09-BB4A-AFA9-F57DFBBFC8E7}"/>
              </a:ext>
            </a:extLst>
          </p:cNvPr>
          <p:cNvCxnSpPr>
            <a:cxnSpLocks/>
          </p:cNvCxnSpPr>
          <p:nvPr/>
        </p:nvCxnSpPr>
        <p:spPr>
          <a:xfrm>
            <a:off x="3305042" y="5518984"/>
            <a:ext cx="0" cy="56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>
            <a:extLst>
              <a:ext uri="{FF2B5EF4-FFF2-40B4-BE49-F238E27FC236}">
                <a16:creationId xmlns:a16="http://schemas.microsoft.com/office/drawing/2014/main" id="{C179655A-432D-8B4F-B56C-4518303877C7}"/>
              </a:ext>
            </a:extLst>
          </p:cNvPr>
          <p:cNvSpPr txBox="1"/>
          <p:nvPr/>
        </p:nvSpPr>
        <p:spPr>
          <a:xfrm>
            <a:off x="2357868" y="4538601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trivial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01" name="直线箭头连接符 100">
            <a:extLst>
              <a:ext uri="{FF2B5EF4-FFF2-40B4-BE49-F238E27FC236}">
                <a16:creationId xmlns:a16="http://schemas.microsoft.com/office/drawing/2014/main" id="{BEB4F9D9-2EB9-9D46-974D-EF33AA798800}"/>
              </a:ext>
            </a:extLst>
          </p:cNvPr>
          <p:cNvCxnSpPr>
            <a:cxnSpLocks/>
          </p:cNvCxnSpPr>
          <p:nvPr/>
        </p:nvCxnSpPr>
        <p:spPr>
          <a:xfrm flipV="1">
            <a:off x="3194118" y="3947219"/>
            <a:ext cx="406529" cy="2106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线箭头连接符 101">
            <a:extLst>
              <a:ext uri="{FF2B5EF4-FFF2-40B4-BE49-F238E27FC236}">
                <a16:creationId xmlns:a16="http://schemas.microsoft.com/office/drawing/2014/main" id="{B7C66F43-1892-BD4C-9F99-133535ABFBD6}"/>
              </a:ext>
            </a:extLst>
          </p:cNvPr>
          <p:cNvCxnSpPr>
            <a:cxnSpLocks/>
            <a:stCxn id="100" idx="3"/>
            <a:endCxn id="88" idx="1"/>
          </p:cNvCxnSpPr>
          <p:nvPr/>
        </p:nvCxnSpPr>
        <p:spPr>
          <a:xfrm>
            <a:off x="3114806" y="4723267"/>
            <a:ext cx="520119" cy="97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线箭头连接符 102">
            <a:extLst>
              <a:ext uri="{FF2B5EF4-FFF2-40B4-BE49-F238E27FC236}">
                <a16:creationId xmlns:a16="http://schemas.microsoft.com/office/drawing/2014/main" id="{F4CF84D5-FC59-2847-9CAA-61F78001FE9D}"/>
              </a:ext>
            </a:extLst>
          </p:cNvPr>
          <p:cNvCxnSpPr>
            <a:cxnSpLocks/>
          </p:cNvCxnSpPr>
          <p:nvPr/>
        </p:nvCxnSpPr>
        <p:spPr>
          <a:xfrm>
            <a:off x="2968461" y="4928586"/>
            <a:ext cx="177203" cy="2210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本框 103">
            <a:extLst>
              <a:ext uri="{FF2B5EF4-FFF2-40B4-BE49-F238E27FC236}">
                <a16:creationId xmlns:a16="http://schemas.microsoft.com/office/drawing/2014/main" id="{42D080AF-99AD-EC4D-92DC-F5E4F005D4B5}"/>
              </a:ext>
            </a:extLst>
          </p:cNvPr>
          <p:cNvSpPr txBox="1"/>
          <p:nvPr/>
        </p:nvSpPr>
        <p:spPr>
          <a:xfrm>
            <a:off x="2096354" y="410131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out-degree 0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732DC5D9-176B-8340-820D-E0B77E2D258C}"/>
              </a:ext>
            </a:extLst>
          </p:cNvPr>
          <p:cNvSpPr/>
          <p:nvPr/>
        </p:nvSpPr>
        <p:spPr>
          <a:xfrm>
            <a:off x="3130973" y="6076188"/>
            <a:ext cx="331388" cy="33138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12B78A80-45FB-AE48-A0CF-322A4E4E5AC5}"/>
              </a:ext>
            </a:extLst>
          </p:cNvPr>
          <p:cNvSpPr/>
          <p:nvPr/>
        </p:nvSpPr>
        <p:spPr>
          <a:xfrm>
            <a:off x="3708238" y="5488660"/>
            <a:ext cx="331388" cy="33138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17AA25BB-776D-AF4A-A0D6-BA4674EEF67A}"/>
              </a:ext>
            </a:extLst>
          </p:cNvPr>
          <p:cNvGrpSpPr/>
          <p:nvPr/>
        </p:nvGrpSpPr>
        <p:grpSpPr>
          <a:xfrm>
            <a:off x="6967050" y="1484654"/>
            <a:ext cx="4779446" cy="911423"/>
            <a:chOff x="7527073" y="3137426"/>
            <a:chExt cx="4779446" cy="911423"/>
          </a:xfrm>
        </p:grpSpPr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1424FC2E-7FCD-B94C-9CB6-FC4DD02A3724}"/>
                </a:ext>
              </a:extLst>
            </p:cNvPr>
            <p:cNvSpPr txBox="1"/>
            <p:nvPr/>
          </p:nvSpPr>
          <p:spPr>
            <a:xfrm>
              <a:off x="7594973" y="3137426"/>
              <a:ext cx="4711546" cy="870688"/>
            </a:xfrm>
            <a:prstGeom prst="rect">
              <a:avLst/>
            </a:prstGeom>
            <a:noFill/>
            <a:ln cap="flat">
              <a:noFill/>
              <a:round/>
            </a:ln>
            <a:effectLst>
              <a:softEdge rad="0"/>
            </a:effectLst>
          </p:spPr>
          <p:txBody>
            <a:bodyPr wrap="none" rtlCol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dirty="0"/>
                <a:t>Trivial: output is constant</a:t>
              </a:r>
            </a:p>
            <a:p>
              <a:pPr>
                <a:lnSpc>
                  <a:spcPct val="150000"/>
                </a:lnSpc>
              </a:pPr>
              <a:r>
                <a:rPr kumimoji="1" lang="en-US" altLang="zh-CN" dirty="0"/>
                <a:t>Degenerate: depends only on one input</a:t>
              </a:r>
            </a:p>
          </p:txBody>
        </p:sp>
        <p:sp>
          <p:nvSpPr>
            <p:cNvPr id="109" name="圆角矩形 108">
              <a:extLst>
                <a:ext uri="{FF2B5EF4-FFF2-40B4-BE49-F238E27FC236}">
                  <a16:creationId xmlns:a16="http://schemas.microsoft.com/office/drawing/2014/main" id="{4310B60F-5908-874B-B341-95B2181BC91D}"/>
                </a:ext>
              </a:extLst>
            </p:cNvPr>
            <p:cNvSpPr/>
            <p:nvPr/>
          </p:nvSpPr>
          <p:spPr>
            <a:xfrm>
              <a:off x="7527073" y="3178098"/>
              <a:ext cx="4707994" cy="87075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110" name="直线箭头连接符 109">
            <a:extLst>
              <a:ext uri="{FF2B5EF4-FFF2-40B4-BE49-F238E27FC236}">
                <a16:creationId xmlns:a16="http://schemas.microsoft.com/office/drawing/2014/main" id="{F69C0D53-C1B4-BC47-ABEF-108AA415E0EA}"/>
              </a:ext>
            </a:extLst>
          </p:cNvPr>
          <p:cNvCxnSpPr>
            <a:cxnSpLocks/>
          </p:cNvCxnSpPr>
          <p:nvPr/>
        </p:nvCxnSpPr>
        <p:spPr>
          <a:xfrm flipH="1" flipV="1">
            <a:off x="4033046" y="5894614"/>
            <a:ext cx="239123" cy="2398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线箭头连接符 110">
            <a:extLst>
              <a:ext uri="{FF2B5EF4-FFF2-40B4-BE49-F238E27FC236}">
                <a16:creationId xmlns:a16="http://schemas.microsoft.com/office/drawing/2014/main" id="{C5CC3FC7-64A4-0E41-A981-A5E9BA2D1FA9}"/>
              </a:ext>
            </a:extLst>
          </p:cNvPr>
          <p:cNvCxnSpPr>
            <a:cxnSpLocks/>
          </p:cNvCxnSpPr>
          <p:nvPr/>
        </p:nvCxnSpPr>
        <p:spPr>
          <a:xfrm flipH="1">
            <a:off x="3570693" y="6241882"/>
            <a:ext cx="277300" cy="19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本框 111">
            <a:extLst>
              <a:ext uri="{FF2B5EF4-FFF2-40B4-BE49-F238E27FC236}">
                <a16:creationId xmlns:a16="http://schemas.microsoft.com/office/drawing/2014/main" id="{74D303A4-000B-D64C-AFF5-90FF1B1641C0}"/>
              </a:ext>
            </a:extLst>
          </p:cNvPr>
          <p:cNvSpPr txBox="1"/>
          <p:nvPr/>
        </p:nvSpPr>
        <p:spPr>
          <a:xfrm>
            <a:off x="3839992" y="6134473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degenerate</a:t>
            </a: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3385DCCB-4C90-3240-80CF-167F5F7E944A}"/>
              </a:ext>
            </a:extLst>
          </p:cNvPr>
          <p:cNvSpPr txBox="1"/>
          <p:nvPr/>
        </p:nvSpPr>
        <p:spPr>
          <a:xfrm>
            <a:off x="4585433" y="2925909"/>
            <a:ext cx="7246371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fact, only </a:t>
            </a:r>
            <a:r>
              <a:rPr kumimoji="1" lang="en-US" altLang="zh-CN" sz="2400" dirty="0">
                <a:solidFill>
                  <a:srgbClr val="FF0000"/>
                </a:solidFill>
              </a:rPr>
              <a:t>one troubled gate </a:t>
            </a:r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be introduced during this process (via lots of case analysis)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kumimoji="1"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Similarly reduce the number of troubled gates introduced where we kill quadratic equations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EC713470-7E04-534C-8A57-F2E33E6A5D00}"/>
              </a:ext>
            </a:extLst>
          </p:cNvPr>
          <p:cNvSpPr txBox="1"/>
          <p:nvPr/>
        </p:nvSpPr>
        <p:spPr>
          <a:xfrm>
            <a:off x="219560" y="5414378"/>
            <a:ext cx="2135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Only the elimination of this gate will introduce trouble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cxnSp>
        <p:nvCxnSpPr>
          <p:cNvPr id="116" name="直线箭头连接符 115">
            <a:extLst>
              <a:ext uri="{FF2B5EF4-FFF2-40B4-BE49-F238E27FC236}">
                <a16:creationId xmlns:a16="http://schemas.microsoft.com/office/drawing/2014/main" id="{6C0BF566-97CB-1440-BE81-E854141C4028}"/>
              </a:ext>
            </a:extLst>
          </p:cNvPr>
          <p:cNvCxnSpPr/>
          <p:nvPr/>
        </p:nvCxnSpPr>
        <p:spPr>
          <a:xfrm>
            <a:off x="2355117" y="6241882"/>
            <a:ext cx="7019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375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00" grpId="0"/>
      <p:bldP spid="104" grpId="0"/>
      <p:bldP spid="105" grpId="0" animBg="1"/>
      <p:bldP spid="106" grpId="0" animBg="1"/>
      <p:bldP spid="112" grpId="0"/>
      <p:bldP spid="1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1B0930-C135-E047-BC35-4545B74D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Summing up everything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2A1D13A3-ADA3-7F41-AAB9-E3D056B40996}"/>
              </a:ext>
            </a:extLst>
          </p:cNvPr>
          <p:cNvSpPr txBox="1">
            <a:spLocks/>
          </p:cNvSpPr>
          <p:nvPr/>
        </p:nvSpPr>
        <p:spPr>
          <a:xfrm>
            <a:off x="2243524" y="1905000"/>
            <a:ext cx="8911687" cy="4060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400" dirty="0"/>
              <a:t>Eliminate the troubled gate without introducing new troubled gates</a:t>
            </a:r>
          </a:p>
          <a:p>
            <a:r>
              <a:rPr kumimoji="1" lang="en-US" altLang="zh-CN" sz="2400" dirty="0"/>
              <a:t>Eliminate 4 gates while introducing at most </a:t>
            </a:r>
            <a:r>
              <a:rPr kumimoji="1" lang="en-US" altLang="zh-CN" sz="2400" dirty="0">
                <a:solidFill>
                  <a:srgbClr val="FF0000"/>
                </a:solidFill>
              </a:rPr>
              <a:t>4</a:t>
            </a:r>
            <a:r>
              <a:rPr kumimoji="1" lang="en-US" altLang="zh-CN" sz="2400" dirty="0"/>
              <a:t> troubled gates</a:t>
            </a:r>
          </a:p>
          <a:p>
            <a:r>
              <a:rPr kumimoji="1" lang="en-US" altLang="zh-CN" sz="2400" dirty="0"/>
              <a:t>Eliminate 7 gates while introducing at most </a:t>
            </a:r>
            <a:r>
              <a:rPr kumimoji="1" lang="en-US" altLang="zh-CN" sz="2400" dirty="0">
                <a:solidFill>
                  <a:srgbClr val="FF0000"/>
                </a:solidFill>
              </a:rPr>
              <a:t>2</a:t>
            </a:r>
            <a:r>
              <a:rPr kumimoji="1" lang="en-US" altLang="zh-CN" sz="2400" dirty="0"/>
              <a:t> troubled gates by 2 substitutions</a:t>
            </a:r>
          </a:p>
          <a:p>
            <a:r>
              <a:rPr kumimoji="1" lang="en-US" altLang="zh-CN" sz="2400" dirty="0"/>
              <a:t>Eliminate 10 gates while introducing at most </a:t>
            </a:r>
            <a:r>
              <a:rPr kumimoji="1" lang="en-US" altLang="zh-CN" sz="2400" dirty="0">
                <a:solidFill>
                  <a:srgbClr val="FF0000"/>
                </a:solidFill>
              </a:rPr>
              <a:t>2</a:t>
            </a:r>
            <a:r>
              <a:rPr kumimoji="1" lang="en-US" altLang="zh-CN" sz="2400" dirty="0"/>
              <a:t> troubled gates by 3 substitutions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AF84EE3-C4F9-6A45-B4F2-F882B197EE2D}"/>
                  </a:ext>
                </a:extLst>
              </p:cNvPr>
              <p:cNvSpPr txBox="1"/>
              <p:nvPr/>
            </p:nvSpPr>
            <p:spPr>
              <a:xfrm>
                <a:off x="9209381" y="3246193"/>
                <a:ext cx="1617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≥4−4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AF84EE3-C4F9-6A45-B4F2-F882B197E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381" y="3246193"/>
                <a:ext cx="1617943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FAF3EF0-6CAB-384A-94EE-46577E0C51BE}"/>
                  </a:ext>
                </a:extLst>
              </p:cNvPr>
              <p:cNvSpPr txBox="1"/>
              <p:nvPr/>
            </p:nvSpPr>
            <p:spPr>
              <a:xfrm>
                <a:off x="9337621" y="2361708"/>
                <a:ext cx="1489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≥3+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FAF3EF0-6CAB-384A-94EE-46577E0C5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621" y="2361708"/>
                <a:ext cx="1489703" cy="369332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915967E-8991-6C4C-91EF-BEB04A404727}"/>
                  </a:ext>
                </a:extLst>
              </p:cNvPr>
              <p:cNvSpPr txBox="1"/>
              <p:nvPr/>
            </p:nvSpPr>
            <p:spPr>
              <a:xfrm>
                <a:off x="9209381" y="3979139"/>
                <a:ext cx="197624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7−2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915967E-8991-6C4C-91EF-BEB04A404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381" y="3979139"/>
                <a:ext cx="1976247" cy="610936"/>
              </a:xfrm>
              <a:prstGeom prst="rect">
                <a:avLst/>
              </a:prstGeom>
              <a:blipFill>
                <a:blip r:embed="rId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5B68D65-47F5-164E-97A7-FBCD1CA47E5B}"/>
                  </a:ext>
                </a:extLst>
              </p:cNvPr>
              <p:cNvSpPr txBox="1"/>
              <p:nvPr/>
            </p:nvSpPr>
            <p:spPr>
              <a:xfrm>
                <a:off x="9209381" y="4858314"/>
                <a:ext cx="2104487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10−2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5B68D65-47F5-164E-97A7-FBCD1CA47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381" y="4858314"/>
                <a:ext cx="2104487" cy="612732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DCF7F7F-247F-D141-BED5-CE73255A0EB5}"/>
                  </a:ext>
                </a:extLst>
              </p:cNvPr>
              <p:cNvSpPr txBox="1"/>
              <p:nvPr/>
            </p:nvSpPr>
            <p:spPr>
              <a:xfrm>
                <a:off x="2095510" y="5662302"/>
                <a:ext cx="58739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=0.2 </m:t>
                      </m:r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≥3.2⟹</m:t>
                      </m:r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≥3.1</m:t>
                      </m:r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1" lang="zh-CN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DCF7F7F-247F-D141-BED5-CE73255A0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10" y="5662302"/>
                <a:ext cx="5873979" cy="461665"/>
              </a:xfrm>
              <a:prstGeom prst="rect">
                <a:avLst/>
              </a:prstGeom>
              <a:blipFill>
                <a:blip r:embed="rId9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15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1D8314-9272-F241-A9EF-EEC02F0F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Circuits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BCCDD4-8E0C-F44A-8807-5C0CCF19D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394" y="4655146"/>
            <a:ext cx="10767177" cy="1992233"/>
          </a:xfrm>
        </p:spPr>
        <p:txBody>
          <a:bodyPr>
            <a:noAutofit/>
          </a:bodyPr>
          <a:lstStyle/>
          <a:p>
            <a:r>
              <a:rPr kumimoji="1" lang="en-US" altLang="zh-CN" sz="2400" dirty="0"/>
              <a:t>A direct acyclic graph with each node of in-degree 0 or 2.</a:t>
            </a:r>
          </a:p>
          <a:p>
            <a:pPr lvl="1"/>
            <a:r>
              <a:rPr kumimoji="1" lang="en-US" altLang="zh-CN" sz="2000" dirty="0"/>
              <a:t>In degree 0: input variables,</a:t>
            </a:r>
          </a:p>
          <a:p>
            <a:pPr lvl="1"/>
            <a:r>
              <a:rPr kumimoji="1" lang="en-US" altLang="zh-CN" sz="2000" dirty="0"/>
              <a:t>In-degree 2: gates computing some function,</a:t>
            </a:r>
          </a:p>
          <a:p>
            <a:pPr lvl="1"/>
            <a:r>
              <a:rPr kumimoji="1" lang="en-US" altLang="zh-CN" sz="2000" dirty="0"/>
              <a:t>Single output gate.</a:t>
            </a:r>
          </a:p>
          <a:p>
            <a:endParaRPr kumimoji="1" lang="zh-CN" altLang="en-US" sz="2400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2F8A37F-07E6-954D-8CDC-A1F9CB273E2B}"/>
              </a:ext>
            </a:extLst>
          </p:cNvPr>
          <p:cNvGrpSpPr/>
          <p:nvPr/>
        </p:nvGrpSpPr>
        <p:grpSpPr>
          <a:xfrm>
            <a:off x="3227394" y="1890984"/>
            <a:ext cx="471988" cy="369332"/>
            <a:chOff x="3227394" y="1890984"/>
            <a:chExt cx="47198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8391DA82-F35D-3242-8513-043ED803FA79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8391DA82-F35D-3242-8513-043ED803FA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198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BBD1CB8D-1ACD-814E-9360-99D6317A50AB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9ADF2A8-4B08-854A-8E5A-A9E5E3021BA1}"/>
              </a:ext>
            </a:extLst>
          </p:cNvPr>
          <p:cNvGrpSpPr/>
          <p:nvPr/>
        </p:nvGrpSpPr>
        <p:grpSpPr>
          <a:xfrm>
            <a:off x="3833570" y="1904999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78BA0235-6BA6-3042-BF39-A728EADEBF33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78BA0235-6BA6-3042-BF39-A728EADEBF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F0290AB8-CE0A-964A-BAE0-483AD37E5615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71E8578-6B65-EC46-94D3-03235B9D32AB}"/>
              </a:ext>
            </a:extLst>
          </p:cNvPr>
          <p:cNvGrpSpPr/>
          <p:nvPr/>
        </p:nvGrpSpPr>
        <p:grpSpPr>
          <a:xfrm>
            <a:off x="4408923" y="1904999"/>
            <a:ext cx="477310" cy="369332"/>
            <a:chOff x="3227394" y="1890984"/>
            <a:chExt cx="47731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3259214E-5EA3-1847-9185-C8603E8CBA30}"/>
                    </a:ext>
                  </a:extLst>
                </p:cNvPr>
                <p:cNvSpPr txBox="1"/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3259214E-5EA3-1847-9185-C8603E8CBA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394" y="1890984"/>
                  <a:ext cx="47731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5595046D-158A-4D4A-BF8C-4AC4C774801D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5181AD6-16E2-994D-B655-F37042DD0C9D}"/>
              </a:ext>
            </a:extLst>
          </p:cNvPr>
          <p:cNvGrpSpPr/>
          <p:nvPr/>
        </p:nvGrpSpPr>
        <p:grpSpPr>
          <a:xfrm>
            <a:off x="3246676" y="2690337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332E4548-29CB-D749-99A3-01F0CAF76425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332E4548-29CB-D749-99A3-01F0CAF764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8DDC4E2B-3B67-684F-849F-FB44BBC181AD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6836221-A285-C843-9966-10AD76671DAF}"/>
              </a:ext>
            </a:extLst>
          </p:cNvPr>
          <p:cNvGrpSpPr/>
          <p:nvPr/>
        </p:nvGrpSpPr>
        <p:grpSpPr>
          <a:xfrm>
            <a:off x="3811796" y="2717401"/>
            <a:ext cx="478015" cy="369332"/>
            <a:chOff x="3210755" y="1899076"/>
            <a:chExt cx="47801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86FC4567-B2FF-F743-ABC3-61BA016F322E}"/>
                    </a:ext>
                  </a:extLst>
                </p:cNvPr>
                <p:cNvSpPr txBox="1"/>
                <p:nvPr/>
              </p:nvSpPr>
              <p:spPr>
                <a:xfrm>
                  <a:off x="3210755" y="1899076"/>
                  <a:ext cx="4780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86FC4567-B2FF-F743-ABC3-61BA016F3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0755" y="1899076"/>
                  <a:ext cx="478015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8D68A918-2799-5D42-A6CA-D6D8851447A6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217848A-BC0F-F040-BCCA-B2E22326DC54}"/>
              </a:ext>
            </a:extLst>
          </p:cNvPr>
          <p:cNvGrpSpPr/>
          <p:nvPr/>
        </p:nvGrpSpPr>
        <p:grpSpPr>
          <a:xfrm>
            <a:off x="4464123" y="3303410"/>
            <a:ext cx="385041" cy="369332"/>
            <a:chOff x="3258216" y="1890984"/>
            <a:chExt cx="3850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CB6A1637-5F27-5447-B46E-640EF407E8C6}"/>
                    </a:ext>
                  </a:extLst>
                </p:cNvPr>
                <p:cNvSpPr txBox="1"/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CB6A1637-5F27-5447-B46E-640EF407E8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6" y="1890984"/>
                  <a:ext cx="38504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AE488F9F-7355-3644-9DAD-A227423BAB7F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883F27F3-1411-E14E-834F-5F3945F49284}"/>
              </a:ext>
            </a:extLst>
          </p:cNvPr>
          <p:cNvCxnSpPr>
            <a:cxnSpLocks/>
            <a:stCxn id="4" idx="4"/>
            <a:endCxn id="16" idx="0"/>
          </p:cNvCxnSpPr>
          <p:nvPr/>
        </p:nvCxnSpPr>
        <p:spPr>
          <a:xfrm flipH="1">
            <a:off x="3436748" y="2260316"/>
            <a:ext cx="11540" cy="467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CC1B8425-6B7E-B944-A0D7-B897CDA6A972}"/>
              </a:ext>
            </a:extLst>
          </p:cNvPr>
          <p:cNvCxnSpPr>
            <a:cxnSpLocks/>
            <a:stCxn id="10" idx="3"/>
            <a:endCxn id="16" idx="7"/>
          </p:cNvCxnSpPr>
          <p:nvPr/>
        </p:nvCxnSpPr>
        <p:spPr>
          <a:xfrm flipH="1">
            <a:off x="3553911" y="2225800"/>
            <a:ext cx="383390" cy="551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317CCA8F-FA01-424B-9442-2C2AA74915E0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4035344" y="2274331"/>
            <a:ext cx="19120" cy="502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868F3FA9-E527-6C48-B362-252C59B4318C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3580905" y="2202841"/>
            <a:ext cx="351261" cy="592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98D3F70C-40D7-7748-9C66-4D2EA2118EB5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629817" y="2274331"/>
            <a:ext cx="24378" cy="1067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82190AC0-7F9E-A947-A197-C093984E04B2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177795" y="3025911"/>
            <a:ext cx="359237" cy="363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C4B79A8-DBB8-4243-A130-C83ED98F6599}"/>
              </a:ext>
            </a:extLst>
          </p:cNvPr>
          <p:cNvGrpSpPr/>
          <p:nvPr/>
        </p:nvGrpSpPr>
        <p:grpSpPr>
          <a:xfrm>
            <a:off x="3561198" y="3699805"/>
            <a:ext cx="356187" cy="369332"/>
            <a:chOff x="3267154" y="1918047"/>
            <a:chExt cx="356187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A74AAAD1-C577-9649-AC09-6E854C221756}"/>
                    </a:ext>
                  </a:extLst>
                </p:cNvPr>
                <p:cNvSpPr txBox="1"/>
                <p:nvPr/>
              </p:nvSpPr>
              <p:spPr>
                <a:xfrm>
                  <a:off x="3267154" y="1918047"/>
                  <a:ext cx="356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↑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A74AAAD1-C577-9649-AC09-6E854C2217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7154" y="1918047"/>
                  <a:ext cx="35618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D1270D71-FAB5-274B-9F87-76C211290FFC}"/>
                </a:ext>
              </a:extLst>
            </p:cNvPr>
            <p:cNvSpPr/>
            <p:nvPr/>
          </p:nvSpPr>
          <p:spPr>
            <a:xfrm>
              <a:off x="3282594" y="1928928"/>
              <a:ext cx="331388" cy="3313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077B4E94-5318-434D-B567-24A6C0AB9285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3467408" y="3078641"/>
            <a:ext cx="157761" cy="680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1CB13D6B-DBAC-E14E-B41B-5A4FDA6D4584}"/>
              </a:ext>
            </a:extLst>
          </p:cNvPr>
          <p:cNvCxnSpPr>
            <a:cxnSpLocks/>
            <a:stCxn id="22" idx="3"/>
            <a:endCxn id="44" idx="7"/>
          </p:cNvCxnSpPr>
          <p:nvPr/>
        </p:nvCxnSpPr>
        <p:spPr>
          <a:xfrm flipH="1">
            <a:off x="3859495" y="3624211"/>
            <a:ext cx="677537" cy="135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C1C476F1-5F16-EC4C-AC53-D6120ECF0F16}"/>
              </a:ext>
            </a:extLst>
          </p:cNvPr>
          <p:cNvCxnSpPr>
            <a:cxnSpLocks/>
          </p:cNvCxnSpPr>
          <p:nvPr/>
        </p:nvCxnSpPr>
        <p:spPr>
          <a:xfrm>
            <a:off x="3737828" y="4057071"/>
            <a:ext cx="0" cy="391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02CFCD04-6BE1-C846-819B-32F7DFD80299}"/>
              </a:ext>
            </a:extLst>
          </p:cNvPr>
          <p:cNvSpPr txBox="1"/>
          <p:nvPr/>
        </p:nvSpPr>
        <p:spPr>
          <a:xfrm>
            <a:off x="2969688" y="1758277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1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EC4F357D-5E6C-A84C-9815-50B48ABE2EAE}"/>
              </a:ext>
            </a:extLst>
          </p:cNvPr>
          <p:cNvSpPr txBox="1"/>
          <p:nvPr/>
        </p:nvSpPr>
        <p:spPr>
          <a:xfrm>
            <a:off x="3699382" y="1667611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0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9FA0B8FA-C7C2-BB45-91F8-2E9BFE64D43F}"/>
              </a:ext>
            </a:extLst>
          </p:cNvPr>
          <p:cNvSpPr txBox="1"/>
          <p:nvPr/>
        </p:nvSpPr>
        <p:spPr>
          <a:xfrm>
            <a:off x="4729780" y="1729176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1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409B6F6C-6C66-F648-B09F-24EA6F811773}"/>
              </a:ext>
            </a:extLst>
          </p:cNvPr>
          <p:cNvSpPr txBox="1"/>
          <p:nvPr/>
        </p:nvSpPr>
        <p:spPr>
          <a:xfrm>
            <a:off x="2969688" y="2659552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0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78CB146B-B3D6-C74C-98A7-E0429A18EB70}"/>
              </a:ext>
            </a:extLst>
          </p:cNvPr>
          <p:cNvSpPr txBox="1"/>
          <p:nvPr/>
        </p:nvSpPr>
        <p:spPr>
          <a:xfrm>
            <a:off x="4151217" y="263253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1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A1706515-1742-6548-892B-A2332974C536}"/>
              </a:ext>
            </a:extLst>
          </p:cNvPr>
          <p:cNvSpPr txBox="1"/>
          <p:nvPr/>
        </p:nvSpPr>
        <p:spPr>
          <a:xfrm>
            <a:off x="4757926" y="3322382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1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4F21B885-8E85-4C40-A05B-69AA21BCE5BC}"/>
              </a:ext>
            </a:extLst>
          </p:cNvPr>
          <p:cNvSpPr txBox="1"/>
          <p:nvPr/>
        </p:nvSpPr>
        <p:spPr>
          <a:xfrm>
            <a:off x="3353381" y="3797161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1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E398A625-3848-784A-AA90-63A9BC410EAE}"/>
              </a:ext>
            </a:extLst>
          </p:cNvPr>
          <p:cNvSpPr txBox="1"/>
          <p:nvPr/>
        </p:nvSpPr>
        <p:spPr>
          <a:xfrm>
            <a:off x="6404664" y="3078641"/>
            <a:ext cx="4169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</a:rPr>
              <a:t>Circuit size: # of gates (excluding input variables)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3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3A87-BF0F-E893-602A-F6C9EC8A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263D3B-F45A-DD22-A2DB-3BAB44E62F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021541"/>
                <a:ext cx="8915400" cy="432889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Introduction</a:t>
                </a:r>
              </a:p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Proof sketch </a:t>
                </a:r>
                <a:r>
                  <a:rPr lang="en-US" altLang="zh-CN" sz="2400" dirty="0">
                    <a:solidFill>
                      <a:schemeClr val="bg1">
                        <a:lumMod val="65000"/>
                      </a:schemeClr>
                    </a:solidFill>
                  </a:rPr>
                  <a:t>of the previous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3+</m:t>
                        </m:r>
                        <m:f>
                          <m:fPr>
                            <m:ctrlPr>
                              <a:rPr lang="en-US" altLang="zh-CN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86</m:t>
                            </m:r>
                          </m:den>
                        </m:f>
                      </m:e>
                    </m:d>
                    <m:r>
                      <a:rPr lang="en-US" altLang="zh-CN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>
                    <a:solidFill>
                      <a:schemeClr val="bg1">
                        <a:lumMod val="65000"/>
                      </a:schemeClr>
                    </a:solidFill>
                  </a:rPr>
                  <a:t> bound</a:t>
                </a:r>
              </a:p>
              <a:p>
                <a:pPr lvl="1"/>
                <a:r>
                  <a:rPr lang="en-US" sz="2200" dirty="0">
                    <a:solidFill>
                      <a:schemeClr val="bg1">
                        <a:lumMod val="65000"/>
                      </a:schemeClr>
                    </a:solidFill>
                  </a:rPr>
                  <a:t>Paradigm: gate elimination</a:t>
                </a:r>
              </a:p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Our improvements towards a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3.1</m:t>
                    </m:r>
                    <m:r>
                      <a:rPr lang="en-US" altLang="zh-CN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bound</a:t>
                </a:r>
              </a:p>
              <a:p>
                <a:r>
                  <a:rPr lang="en-US" sz="2400" dirty="0"/>
                  <a:t>Open problems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263D3B-F45A-DD22-A2DB-3BAB44E62F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021541"/>
                <a:ext cx="8915400" cy="4328890"/>
              </a:xfrm>
              <a:blipFill>
                <a:blip r:embed="rId5"/>
                <a:stretch>
                  <a:fillRect l="-997" t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731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DACA99-4AB9-DC4D-95A0-4F55DB3AF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Open problems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DCA81A8-22D9-084B-AF9B-1D334C73F3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694329"/>
                <a:ext cx="8915400" cy="5042757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400" dirty="0"/>
                  <a:t>Can this method be used to cross the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zh-CN" sz="2400" dirty="0"/>
                  <a:t> lower bound for circuits without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⊕,  ≡</m:t>
                        </m:r>
                      </m:e>
                    </m:d>
                  </m:oMath>
                </a14:m>
                <a:r>
                  <a:rPr kumimoji="1" lang="en-US" altLang="zh-CN" sz="2400" dirty="0"/>
                  <a:t> gates?</a:t>
                </a:r>
              </a:p>
              <a:p>
                <a:r>
                  <a:rPr kumimoji="1" lang="en-US" altLang="zh-CN" sz="2400" dirty="0"/>
                  <a:t>Can we give a tight barrier: the current analysis cannot get better results than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3.1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zh-CN" sz="2400" dirty="0"/>
                  <a:t>?</a:t>
                </a:r>
              </a:p>
              <a:p>
                <a:endParaRPr kumimoji="1" lang="en-US" altLang="zh-CN" sz="2400" dirty="0"/>
              </a:p>
              <a:p>
                <a:r>
                  <a:rPr kumimoji="1" lang="en-US" altLang="zh-CN" sz="2400" dirty="0"/>
                  <a:t>Can we construct affine dispersers in linear circuit size?</a:t>
                </a:r>
              </a:p>
              <a:p>
                <a:r>
                  <a:rPr kumimoji="1" lang="en-US" altLang="zh-CN" sz="2400" dirty="0"/>
                  <a:t>Can we construct strong enough </a:t>
                </a:r>
                <a:r>
                  <a:rPr kumimoji="1" lang="en-US" altLang="zh-CN" sz="2400" dirty="0">
                    <a:solidFill>
                      <a:srgbClr val="C00000"/>
                    </a:solidFill>
                  </a:rPr>
                  <a:t>quadratic dispersers </a:t>
                </a:r>
                <a:r>
                  <a:rPr kumimoji="1" lang="en-US" altLang="zh-CN" sz="2400" dirty="0"/>
                  <a:t>in polynomial circuit size? (implies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3.11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zh-CN" sz="2400" dirty="0"/>
                  <a:t> lower bound [GK16])</a:t>
                </a:r>
              </a:p>
              <a:p>
                <a:endParaRPr kumimoji="1" lang="en-US" altLang="zh-CN" sz="2400" dirty="0"/>
              </a:p>
              <a:p>
                <a:r>
                  <a:rPr kumimoji="1" lang="en-US" altLang="zh-CN" sz="2400" dirty="0"/>
                  <a:t>Is this proof natural (in the sense of </a:t>
                </a:r>
                <a:r>
                  <a:rPr kumimoji="1" lang="en-US" altLang="zh-CN" sz="2400" dirty="0" err="1"/>
                  <a:t>Razborov-Rudich</a:t>
                </a:r>
                <a:r>
                  <a:rPr kumimoji="1" lang="en-US" altLang="zh-CN" sz="2400" dirty="0"/>
                  <a:t>)?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DCA81A8-22D9-084B-AF9B-1D334C73F3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694329"/>
                <a:ext cx="8915400" cy="5042757"/>
              </a:xfrm>
              <a:blipFill>
                <a:blip r:embed="rId5"/>
                <a:stretch>
                  <a:fillRect l="-997" t="-1005" r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55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BF697F8-A873-4642-A5F5-D3209E95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 you very much!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64BE7CC-7795-894C-A643-D97328B14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16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BEAB18-0095-6944-B63C-02D2A2B0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What is the power of circuits</a:t>
            </a:r>
            <a:endParaRPr kumimoji="1" lang="zh-CN" altLang="en-US" dirty="0"/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77F5D7CD-26FD-4C4F-BE49-23C8B763D000}"/>
              </a:ext>
            </a:extLst>
          </p:cNvPr>
          <p:cNvCxnSpPr>
            <a:cxnSpLocks/>
          </p:cNvCxnSpPr>
          <p:nvPr/>
        </p:nvCxnSpPr>
        <p:spPr>
          <a:xfrm flipV="1">
            <a:off x="3143892" y="2085655"/>
            <a:ext cx="1" cy="414823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50467B03-931B-FA4A-843E-6B47CD1B098F}"/>
              </a:ext>
            </a:extLst>
          </p:cNvPr>
          <p:cNvSpPr txBox="1"/>
          <p:nvPr/>
        </p:nvSpPr>
        <p:spPr>
          <a:xfrm>
            <a:off x="3500360" y="2363057"/>
            <a:ext cx="773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Each Boolean function can be recognized by Boolean circuit (</a:t>
            </a:r>
            <a:r>
              <a:rPr lang="en-US" altLang="zh-CN" dirty="0">
                <a:solidFill>
                  <a:srgbClr val="C00000"/>
                </a:solidFill>
              </a:rPr>
              <a:t>CNF</a:t>
            </a:r>
            <a:r>
              <a:rPr lang="en-US" altLang="zh-CN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BEFA96D-C86D-B943-9113-4163E1A2197A}"/>
                  </a:ext>
                </a:extLst>
              </p:cNvPr>
              <p:cNvSpPr txBox="1"/>
              <p:nvPr/>
            </p:nvSpPr>
            <p:spPr>
              <a:xfrm>
                <a:off x="3500361" y="5322013"/>
                <a:ext cx="8555804" cy="795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C00000"/>
                    </a:solidFill>
                  </a:rPr>
                  <a:t>Counting argument</a:t>
                </a:r>
                <a:r>
                  <a:rPr kumimoji="1" lang="en-US" altLang="zh-CN" dirty="0"/>
                  <a:t>: a random function requires circuits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w</a:t>
                </a:r>
                <a:r>
                  <a:rPr kumimoji="1" lang="en-US" altLang="zh-CN" dirty="0" err="1">
                    <a:solidFill>
                      <a:srgbClr val="C00000"/>
                    </a:solidFill>
                  </a:rPr>
                  <a:t>.h.p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.</a:t>
                </a:r>
              </a:p>
              <a:p>
                <a:r>
                  <a:rPr kumimoji="1" lang="en-US" altLang="zh-CN" dirty="0">
                    <a:solidFill>
                      <a:srgbClr val="00B050"/>
                    </a:solidFill>
                  </a:rPr>
                  <a:t>(Shannon 1949)</a:t>
                </a:r>
                <a:endParaRPr kumimoji="1"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BEFA96D-C86D-B943-9113-4163E1A21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361" y="5322013"/>
                <a:ext cx="8555804" cy="795474"/>
              </a:xfrm>
              <a:prstGeom prst="rect">
                <a:avLst/>
              </a:prstGeom>
              <a:blipFill>
                <a:blip r:embed="rId6"/>
                <a:stretch>
                  <a:fillRect l="-593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2BB4B5E-218E-6846-AEB9-849992B5930D}"/>
                  </a:ext>
                </a:extLst>
              </p:cNvPr>
              <p:cNvSpPr txBox="1"/>
              <p:nvPr/>
            </p:nvSpPr>
            <p:spPr>
              <a:xfrm>
                <a:off x="3500360" y="3357699"/>
                <a:ext cx="3110788" cy="511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Upper bound: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2BB4B5E-218E-6846-AEB9-849992B59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360" y="3357699"/>
                <a:ext cx="3110788" cy="511615"/>
              </a:xfrm>
              <a:prstGeom prst="rect">
                <a:avLst/>
              </a:prstGeom>
              <a:blipFill>
                <a:blip r:embed="rId7"/>
                <a:stretch>
                  <a:fillRect l="-1626"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3F3B02C-4A13-D44A-AA23-9E597D39118F}"/>
                  </a:ext>
                </a:extLst>
              </p:cNvPr>
              <p:cNvSpPr txBox="1"/>
              <p:nvPr/>
            </p:nvSpPr>
            <p:spPr>
              <a:xfrm>
                <a:off x="3500360" y="4333744"/>
                <a:ext cx="4545411" cy="511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Lower bound: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1" lang="en-US" altLang="zh-CN" dirty="0"/>
                  <a:t> for almost all functions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3F3B02C-4A13-D44A-AA23-9E597D391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360" y="4333744"/>
                <a:ext cx="4545411" cy="511615"/>
              </a:xfrm>
              <a:prstGeom prst="rect">
                <a:avLst/>
              </a:prstGeom>
              <a:blipFill>
                <a:blip r:embed="rId8"/>
                <a:stretch>
                  <a:fillRect l="-1114" r="-279" b="-4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1D557785-A6C0-6D41-B85A-36C960368199}"/>
              </a:ext>
            </a:extLst>
          </p:cNvPr>
          <p:cNvSpPr txBox="1"/>
          <p:nvPr/>
        </p:nvSpPr>
        <p:spPr>
          <a:xfrm>
            <a:off x="8771361" y="3940946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B050"/>
                </a:solidFill>
              </a:rPr>
              <a:t>(</a:t>
            </a:r>
            <a:r>
              <a:rPr kumimoji="1" lang="en-US" altLang="zh-CN" dirty="0" err="1">
                <a:solidFill>
                  <a:srgbClr val="00B050"/>
                </a:solidFill>
              </a:rPr>
              <a:t>Lupanov</a:t>
            </a:r>
            <a:r>
              <a:rPr kumimoji="1" lang="en-US" altLang="zh-CN" dirty="0">
                <a:solidFill>
                  <a:srgbClr val="00B050"/>
                </a:solidFill>
              </a:rPr>
              <a:t> 1958)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sp>
        <p:nvSpPr>
          <p:cNvPr id="15" name="右大括号 14">
            <a:extLst>
              <a:ext uri="{FF2B5EF4-FFF2-40B4-BE49-F238E27FC236}">
                <a16:creationId xmlns:a16="http://schemas.microsoft.com/office/drawing/2014/main" id="{916E5FC6-F933-5F42-A82E-B442703E97E7}"/>
              </a:ext>
            </a:extLst>
          </p:cNvPr>
          <p:cNvSpPr/>
          <p:nvPr/>
        </p:nvSpPr>
        <p:spPr>
          <a:xfrm>
            <a:off x="8552568" y="3675151"/>
            <a:ext cx="155448" cy="91440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8C21D76-E751-9C41-AD09-18A76B95FC67}"/>
              </a:ext>
            </a:extLst>
          </p:cNvPr>
          <p:cNvSpPr txBox="1"/>
          <p:nvPr/>
        </p:nvSpPr>
        <p:spPr>
          <a:xfrm>
            <a:off x="10333071" y="4476027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Oops…</a:t>
            </a:r>
            <a:endParaRPr kumimoji="1"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887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F62DCE-8822-FA45-8E7E-F144994A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Let’s try again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E0F4986-22FD-7544-BEBC-C73F35F41ECB}"/>
                  </a:ext>
                </a:extLst>
              </p:cNvPr>
              <p:cNvSpPr txBox="1"/>
              <p:nvPr/>
            </p:nvSpPr>
            <p:spPr>
              <a:xfrm>
                <a:off x="1982913" y="1905000"/>
                <a:ext cx="30114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zh-CN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kumimoji="1" lang="en-US" altLang="zh-CN" sz="28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DTIME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kumimoji="1" lang="en-US" altLang="zh-CN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zh-CN" alt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E0F4986-22FD-7544-BEBC-C73F35F41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913" y="1905000"/>
                <a:ext cx="301140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28F0470-B076-6648-81DE-16467B7AB860}"/>
                  </a:ext>
                </a:extLst>
              </p:cNvPr>
              <p:cNvSpPr txBox="1"/>
              <p:nvPr/>
            </p:nvSpPr>
            <p:spPr>
              <a:xfrm>
                <a:off x="7319600" y="1905000"/>
                <a:ext cx="39658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zh-CN" sz="28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kumimoji="1" lang="en-US" altLang="zh-CN" sz="2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SIZE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kumimoji="1" lang="en-US" altLang="zh-CN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func>
                            <m:funcPr>
                              <m:ctrlPr>
                                <a:rPr kumimoji="1" lang="en-US" altLang="zh-CN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zh-CN" sz="28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kumimoji="1" lang="en-US" altLang="zh-CN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kumimoji="1" lang="en-US" altLang="zh-CN" sz="2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kumimoji="1" lang="zh-CN" alt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28F0470-B076-6648-81DE-16467B7AB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600" y="1905000"/>
                <a:ext cx="3965829" cy="52322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080A368-66EE-9F47-BCBF-E21946B3767E}"/>
                  </a:ext>
                </a:extLst>
              </p:cNvPr>
              <p:cNvSpPr txBox="1"/>
              <p:nvPr/>
            </p:nvSpPr>
            <p:spPr>
              <a:xfrm>
                <a:off x="5691125" y="1761297"/>
                <a:ext cx="93166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400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kumimoji="1" lang="zh-CN" altLang="en-US" sz="4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080A368-66EE-9F47-BCBF-E21946B3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125" y="1761297"/>
                <a:ext cx="93166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EF634120-6B1B-754D-A950-262159112D68}"/>
              </a:ext>
            </a:extLst>
          </p:cNvPr>
          <p:cNvSpPr txBox="1"/>
          <p:nvPr/>
        </p:nvSpPr>
        <p:spPr>
          <a:xfrm>
            <a:off x="5201406" y="2469183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via oblivious TM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E98AA86-E25E-D34B-89CA-EE547FA8ED61}"/>
              </a:ext>
            </a:extLst>
          </p:cNvPr>
          <p:cNvSpPr txBox="1"/>
          <p:nvPr/>
        </p:nvSpPr>
        <p:spPr>
          <a:xfrm>
            <a:off x="1906679" y="2924280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Hence</a:t>
            </a:r>
            <a:endParaRPr kumimoji="1"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9E0C101-9321-4241-B365-2CF4F0B0288F}"/>
                  </a:ext>
                </a:extLst>
              </p:cNvPr>
              <p:cNvSpPr txBox="1"/>
              <p:nvPr/>
            </p:nvSpPr>
            <p:spPr>
              <a:xfrm>
                <a:off x="2592925" y="3385945"/>
                <a:ext cx="22545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zh-CN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m:rPr>
                          <m:nor/>
                        </m:rPr>
                        <a:rPr kumimoji="1" lang="en-US" altLang="zh-CN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kumimoji="1" lang="en-US" altLang="zh-CN" sz="32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kumimoji="1" lang="en-US" altLang="zh-CN" sz="3200" b="0" i="0" smtClean="0">
                          <a:latin typeface="Cambria Math" panose="02040503050406030204" pitchFamily="18" charset="0"/>
                        </a:rPr>
                        <m:t>poly</m:t>
                      </m:r>
                    </m:oMath>
                  </m:oMathPara>
                </a14:m>
                <a:endParaRPr kumimoji="1" lang="zh-CN" altLang="en-US" sz="32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9E0C101-9321-4241-B365-2CF4F0B02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925" y="3385945"/>
                <a:ext cx="2254527" cy="584775"/>
              </a:xfrm>
              <a:prstGeom prst="rect">
                <a:avLst/>
              </a:prstGeom>
              <a:blipFill>
                <a:blip r:embed="rId9"/>
                <a:stretch>
                  <a:fillRect r="-1124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9D84964E-5C9B-9448-A4A7-49AA6AEE1054}"/>
              </a:ext>
            </a:extLst>
          </p:cNvPr>
          <p:cNvSpPr txBox="1"/>
          <p:nvPr/>
        </p:nvSpPr>
        <p:spPr>
          <a:xfrm>
            <a:off x="1982913" y="4466780"/>
            <a:ext cx="2710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What we believe</a:t>
            </a:r>
            <a:endParaRPr kumimoji="1"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3AA6201-C26A-4A45-9833-77B61522DF20}"/>
                  </a:ext>
                </a:extLst>
              </p:cNvPr>
              <p:cNvSpPr txBox="1"/>
              <p:nvPr/>
            </p:nvSpPr>
            <p:spPr>
              <a:xfrm>
                <a:off x="2592925" y="4923918"/>
                <a:ext cx="25334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zh-CN" sz="3200" b="0" i="0" smtClean="0">
                          <a:latin typeface="Cambria Math" panose="02040503050406030204" pitchFamily="18" charset="0"/>
                        </a:rPr>
                        <m:t>NP</m:t>
                      </m:r>
                      <m:r>
                        <a:rPr kumimoji="1" lang="en-US" altLang="zh-C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  <m:r>
                        <m:rPr>
                          <m:nor/>
                        </m:rPr>
                        <a:rPr kumimoji="1" lang="en-US" altLang="zh-CN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kumimoji="1" lang="en-US" altLang="zh-CN" sz="32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kumimoji="1" lang="en-US" altLang="zh-CN" sz="3200" b="0" i="0" smtClean="0">
                          <a:latin typeface="Cambria Math" panose="02040503050406030204" pitchFamily="18" charset="0"/>
                        </a:rPr>
                        <m:t>poly</m:t>
                      </m:r>
                    </m:oMath>
                  </m:oMathPara>
                </a14:m>
                <a:endParaRPr kumimoji="1" lang="zh-CN" altLang="en-US" sz="32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3AA6201-C26A-4A45-9833-77B61522D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925" y="4923918"/>
                <a:ext cx="2533450" cy="584775"/>
              </a:xfrm>
              <a:prstGeom prst="rect">
                <a:avLst/>
              </a:prstGeom>
              <a:blipFill>
                <a:blip r:embed="rId10"/>
                <a:stretch>
                  <a:fillRect r="-1000"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F379E6D-250B-D248-93DC-4613B6793CDE}"/>
                  </a:ext>
                </a:extLst>
              </p:cNvPr>
              <p:cNvSpPr txBox="1"/>
              <p:nvPr/>
            </p:nvSpPr>
            <p:spPr>
              <a:xfrm>
                <a:off x="1270510" y="5965831"/>
                <a:ext cx="6190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>
                    <a:solidFill>
                      <a:srgbClr val="C00000"/>
                    </a:solidFill>
                  </a:rPr>
                  <a:t>(Karp-Lipton Theorem)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kumimoji="1"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kumimoji="1"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kumimoji="1"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kumimoji="1"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m:rPr>
                        <m:nor/>
                      </m:rPr>
                      <a:rPr kumimoji="1"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kumimoji="1"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collapse</m:t>
                    </m:r>
                  </m:oMath>
                </a14:m>
                <a:endParaRPr kumimoji="1"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F379E6D-250B-D248-93DC-4613B6793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510" y="5965831"/>
                <a:ext cx="6190734" cy="400110"/>
              </a:xfrm>
              <a:prstGeom prst="rect">
                <a:avLst/>
              </a:prstGeom>
              <a:blipFill>
                <a:blip r:embed="rId11"/>
                <a:stretch>
                  <a:fillRect l="-818" t="-606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右箭头 15">
            <a:extLst>
              <a:ext uri="{FF2B5EF4-FFF2-40B4-BE49-F238E27FC236}">
                <a16:creationId xmlns:a16="http://schemas.microsoft.com/office/drawing/2014/main" id="{0FB03AB6-D55D-5545-98FC-355A2CC7D787}"/>
              </a:ext>
            </a:extLst>
          </p:cNvPr>
          <p:cNvSpPr/>
          <p:nvPr/>
        </p:nvSpPr>
        <p:spPr>
          <a:xfrm rot="16200000">
            <a:off x="3213162" y="5614332"/>
            <a:ext cx="496361" cy="2458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A5115F6-D8FA-114D-BF3E-75A35EF8487A}"/>
                  </a:ext>
                </a:extLst>
              </p:cNvPr>
              <p:cNvSpPr txBox="1"/>
              <p:nvPr/>
            </p:nvSpPr>
            <p:spPr>
              <a:xfrm>
                <a:off x="7048768" y="4100165"/>
                <a:ext cx="257076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kumimoji="1" lang="en-US" altLang="zh-CN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kumimoji="1" lang="en-US" altLang="zh-CN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m:rPr>
                        <m:nor/>
                      </m:rPr>
                      <a:rPr kumimoji="1" lang="en-US" altLang="zh-CN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4400" dirty="0">
                    <a:solidFill>
                      <a:srgbClr val="FF0000"/>
                    </a:solidFill>
                  </a:rPr>
                  <a:t>!!!</a:t>
                </a:r>
                <a:endParaRPr kumimoji="1" lang="zh-CN" alt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A5115F6-D8FA-114D-BF3E-75A35EF84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768" y="4100165"/>
                <a:ext cx="2570768" cy="769441"/>
              </a:xfrm>
              <a:prstGeom prst="rect">
                <a:avLst/>
              </a:prstGeom>
              <a:blipFill>
                <a:blip r:embed="rId12"/>
                <a:stretch>
                  <a:fillRect l="-3431" t="-18033" r="-8824" b="-37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EA9AC03A-ED48-CB4E-AA9A-522BC0260D79}"/>
              </a:ext>
            </a:extLst>
          </p:cNvPr>
          <p:cNvCxnSpPr>
            <a:cxnSpLocks/>
          </p:cNvCxnSpPr>
          <p:nvPr/>
        </p:nvCxnSpPr>
        <p:spPr>
          <a:xfrm>
            <a:off x="5126375" y="3791713"/>
            <a:ext cx="1763523" cy="5446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E3B843A4-C538-9541-811C-6D1BD1467526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5126375" y="4697612"/>
            <a:ext cx="1763523" cy="5186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6ECE155A-C149-5947-9396-1112CE5CFD1C}"/>
              </a:ext>
            </a:extLst>
          </p:cNvPr>
          <p:cNvSpPr txBox="1"/>
          <p:nvPr/>
        </p:nvSpPr>
        <p:spPr>
          <a:xfrm>
            <a:off x="5533699" y="2964734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C00000"/>
                </a:solidFill>
              </a:rPr>
              <a:t>Class of languages computable by polynomial circuits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29" name="右箭头 28">
            <a:extLst>
              <a:ext uri="{FF2B5EF4-FFF2-40B4-BE49-F238E27FC236}">
                <a16:creationId xmlns:a16="http://schemas.microsoft.com/office/drawing/2014/main" id="{DA3105F2-82CD-164D-AD9B-050E49AD7379}"/>
              </a:ext>
            </a:extLst>
          </p:cNvPr>
          <p:cNvSpPr/>
          <p:nvPr/>
        </p:nvSpPr>
        <p:spPr>
          <a:xfrm rot="9670193">
            <a:off x="4756117" y="3390528"/>
            <a:ext cx="712381" cy="2147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9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28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2700D3-82FF-8142-A641-A1683BA7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HOWEVER…</a:t>
            </a:r>
            <a:endParaRPr kumimoji="1" lang="zh-CN" altLang="en-US" dirty="0"/>
          </a:p>
        </p:txBody>
      </p:sp>
      <p:graphicFrame>
        <p:nvGraphicFramePr>
          <p:cNvPr id="13" name="Chart 2">
            <a:extLst>
              <a:ext uri="{FF2B5EF4-FFF2-40B4-BE49-F238E27FC236}">
                <a16:creationId xmlns:a16="http://schemas.microsoft.com/office/drawing/2014/main" id="{3E178A37-7D1D-C940-BD9B-A9FC8436A2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170024"/>
              </p:ext>
            </p:extLst>
          </p:nvPr>
        </p:nvGraphicFramePr>
        <p:xfrm>
          <a:off x="2337599" y="1673491"/>
          <a:ext cx="7261476" cy="4356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4BC1C5C-DEDC-FF4B-B95D-61F5E679EF58}"/>
                  </a:ext>
                </a:extLst>
              </p:cNvPr>
              <p:cNvSpPr txBox="1"/>
              <p:nvPr/>
            </p:nvSpPr>
            <p:spPr>
              <a:xfrm>
                <a:off x="8332784" y="1397284"/>
                <a:ext cx="32102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00B050"/>
                    </a:solidFill>
                  </a:rPr>
                  <a:t>Our work: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3.1</m:t>
                    </m:r>
                    <m:r>
                      <a:rPr kumimoji="1" lang="en-US" altLang="zh-CN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kumimoji="1" lang="en-US" altLang="zh-CN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4BC1C5C-DEDC-FF4B-B95D-61F5E679E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784" y="1397284"/>
                <a:ext cx="3210244" cy="369332"/>
              </a:xfrm>
              <a:prstGeom prst="rect">
                <a:avLst/>
              </a:prstGeom>
              <a:blipFill>
                <a:blip r:embed="rId7"/>
                <a:stretch>
                  <a:fillRect l="-1575" t="-3226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7784427A-B679-D342-970F-BFBF26F74615}"/>
              </a:ext>
            </a:extLst>
          </p:cNvPr>
          <p:cNvCxnSpPr>
            <a:cxnSpLocks/>
          </p:cNvCxnSpPr>
          <p:nvPr/>
        </p:nvCxnSpPr>
        <p:spPr>
          <a:xfrm flipH="1">
            <a:off x="9277564" y="1766616"/>
            <a:ext cx="321511" cy="57589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EF51D29-E423-5546-973F-CE0B8DBE119D}"/>
                  </a:ext>
                </a:extLst>
              </p:cNvPr>
              <p:cNvSpPr txBox="1"/>
              <p:nvPr/>
            </p:nvSpPr>
            <p:spPr>
              <a:xfrm>
                <a:off x="712719" y="4110273"/>
                <a:ext cx="23564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</a:rPr>
                  <a:t>Kloss and Malyshev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altLang="zh-CN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1) </m:t>
                    </m:r>
                  </m:oMath>
                </a14:m>
                <a:endParaRPr lang="en-US" altLang="zh-CN" dirty="0">
                  <a:solidFill>
                    <a:srgbClr val="C00000"/>
                  </a:solidFill>
                </a:endParaRPr>
              </a:p>
              <a:p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EF51D29-E423-5546-973F-CE0B8DBE1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19" y="4110273"/>
                <a:ext cx="2356405" cy="923330"/>
              </a:xfrm>
              <a:prstGeom prst="rect">
                <a:avLst/>
              </a:prstGeom>
              <a:blipFill>
                <a:blip r:embed="rId8"/>
                <a:stretch>
                  <a:fillRect l="-2151" t="-2703" r="-2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C2B1400A-C969-AE4C-92D4-BF8E9EDE265F}"/>
              </a:ext>
            </a:extLst>
          </p:cNvPr>
          <p:cNvCxnSpPr>
            <a:cxnSpLocks/>
          </p:cNvCxnSpPr>
          <p:nvPr/>
        </p:nvCxnSpPr>
        <p:spPr>
          <a:xfrm>
            <a:off x="2082297" y="4571938"/>
            <a:ext cx="407406" cy="3810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CADEB3A-716F-B047-834A-C37695A4EDF9}"/>
                  </a:ext>
                </a:extLst>
              </p:cNvPr>
              <p:cNvSpPr txBox="1"/>
              <p:nvPr/>
            </p:nvSpPr>
            <p:spPr>
              <a:xfrm>
                <a:off x="2489703" y="5934670"/>
                <a:ext cx="23564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err="1">
                    <a:solidFill>
                      <a:srgbClr val="C00000"/>
                    </a:solidFill>
                  </a:rPr>
                  <a:t>Schnorr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r>
                  <a:rPr lang="en-US" altLang="zh-CN" dirty="0">
                    <a:solidFill>
                      <a:srgbClr val="C00000"/>
                    </a:solidFill>
                  </a:rPr>
                  <a:t>Another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altLang="zh-CN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endParaRPr lang="en-US" altLang="zh-CN" dirty="0">
                  <a:solidFill>
                    <a:srgbClr val="C00000"/>
                  </a:solidFill>
                </a:endParaRPr>
              </a:p>
              <a:p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CADEB3A-716F-B047-834A-C37695A4E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703" y="5934670"/>
                <a:ext cx="2356405" cy="923330"/>
              </a:xfrm>
              <a:prstGeom prst="rect">
                <a:avLst/>
              </a:prstGeom>
              <a:blipFill>
                <a:blip r:embed="rId9"/>
                <a:stretch>
                  <a:fillRect l="-1604" t="-2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8589C16B-2236-9A41-ACE2-D6B3217C2E46}"/>
              </a:ext>
            </a:extLst>
          </p:cNvPr>
          <p:cNvCxnSpPr>
            <a:cxnSpLocks/>
          </p:cNvCxnSpPr>
          <p:nvPr/>
        </p:nvCxnSpPr>
        <p:spPr>
          <a:xfrm flipV="1">
            <a:off x="3558012" y="5219449"/>
            <a:ext cx="190123" cy="9097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7F736F4-711A-8F4D-B158-06833E770639}"/>
                  </a:ext>
                </a:extLst>
              </p:cNvPr>
              <p:cNvSpPr txBox="1"/>
              <p:nvPr/>
            </p:nvSpPr>
            <p:spPr>
              <a:xfrm>
                <a:off x="1031746" y="2620221"/>
                <a:ext cx="15611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</a:rPr>
                  <a:t>Stockmeyer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altLang="zh-CN" dirty="0">
                  <a:solidFill>
                    <a:srgbClr val="C00000"/>
                  </a:solidFill>
                </a:endParaRPr>
              </a:p>
              <a:p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7F736F4-711A-8F4D-B158-06833E770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46" y="2620221"/>
                <a:ext cx="1561179" cy="923330"/>
              </a:xfrm>
              <a:prstGeom prst="rect">
                <a:avLst/>
              </a:prstGeom>
              <a:blipFill>
                <a:blip r:embed="rId10"/>
                <a:stretch>
                  <a:fillRect l="-3226" t="-2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3BA8C844-AB5C-DC4B-9F03-05D327877F42}"/>
              </a:ext>
            </a:extLst>
          </p:cNvPr>
          <p:cNvCxnSpPr>
            <a:cxnSpLocks/>
          </p:cNvCxnSpPr>
          <p:nvPr/>
        </p:nvCxnSpPr>
        <p:spPr>
          <a:xfrm>
            <a:off x="2389222" y="3181068"/>
            <a:ext cx="1621463" cy="6386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A0D64F0-D8C0-3648-B1D9-C535A999D6C6}"/>
                  </a:ext>
                </a:extLst>
              </p:cNvPr>
              <p:cNvSpPr txBox="1"/>
              <p:nvPr/>
            </p:nvSpPr>
            <p:spPr>
              <a:xfrm>
                <a:off x="1468679" y="1657945"/>
                <a:ext cx="33787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</a:rPr>
                  <a:t>(Same year)</a:t>
                </a:r>
              </a:p>
              <a:p>
                <a:r>
                  <a:rPr lang="en-US" altLang="zh-CN" dirty="0">
                    <a:solidFill>
                      <a:srgbClr val="C00000"/>
                    </a:solidFill>
                  </a:rPr>
                  <a:t>Paul</a:t>
                </a:r>
              </a:p>
              <a:p>
                <a:r>
                  <a:rPr lang="en-US" altLang="zh-CN" dirty="0">
                    <a:solidFill>
                      <a:srgbClr val="C00000"/>
                    </a:solidFill>
                  </a:rPr>
                  <a:t>Slightly weaker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altLang="zh-CN" dirty="0">
                  <a:solidFill>
                    <a:srgbClr val="C00000"/>
                  </a:solidFill>
                </a:endParaRPr>
              </a:p>
              <a:p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A0D64F0-D8C0-3648-B1D9-C535A999D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679" y="1657945"/>
                <a:ext cx="3378748" cy="1200329"/>
              </a:xfrm>
              <a:prstGeom prst="rect">
                <a:avLst/>
              </a:prstGeom>
              <a:blipFill>
                <a:blip r:embed="rId11"/>
                <a:stretch>
                  <a:fillRect l="-1498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EFBFEB43-5C2D-FE45-9171-2B6CDB873CAA}"/>
              </a:ext>
            </a:extLst>
          </p:cNvPr>
          <p:cNvCxnSpPr>
            <a:cxnSpLocks/>
          </p:cNvCxnSpPr>
          <p:nvPr/>
        </p:nvCxnSpPr>
        <p:spPr>
          <a:xfrm>
            <a:off x="2799962" y="2566980"/>
            <a:ext cx="1262346" cy="12527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2C1193AE-42F9-DD4C-AE41-92B4BD7627B9}"/>
                  </a:ext>
                </a:extLst>
              </p:cNvPr>
              <p:cNvSpPr txBox="1"/>
              <p:nvPr/>
            </p:nvSpPr>
            <p:spPr>
              <a:xfrm>
                <a:off x="4873974" y="3459624"/>
                <a:ext cx="297859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</a:rPr>
                  <a:t>Blum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solidFill>
                    <a:srgbClr val="C00000"/>
                  </a:solidFill>
                </a:endParaRPr>
              </a:p>
              <a:p>
                <a:r>
                  <a:rPr lang="en-US" altLang="zh-CN" dirty="0">
                    <a:solidFill>
                      <a:srgbClr val="C00000"/>
                    </a:solidFill>
                  </a:rPr>
                  <a:t>Improving Paul’s bound</a:t>
                </a:r>
              </a:p>
              <a:p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2C1193AE-42F9-DD4C-AE41-92B4BD762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974" y="3459624"/>
                <a:ext cx="2978590" cy="1200329"/>
              </a:xfrm>
              <a:prstGeom prst="rect">
                <a:avLst/>
              </a:prstGeom>
              <a:blipFill>
                <a:blip r:embed="rId12"/>
                <a:stretch>
                  <a:fillRect l="-2128" t="-2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3094B87F-B443-CA41-8898-8C3AABC701D1}"/>
              </a:ext>
            </a:extLst>
          </p:cNvPr>
          <p:cNvCxnSpPr>
            <a:cxnSpLocks/>
          </p:cNvCxnSpPr>
          <p:nvPr/>
        </p:nvCxnSpPr>
        <p:spPr>
          <a:xfrm flipH="1" flipV="1">
            <a:off x="4880924" y="2725093"/>
            <a:ext cx="279551" cy="6732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4A4C2F4F-BCFF-6544-AD7B-15AA9439143B}"/>
                  </a:ext>
                </a:extLst>
              </p:cNvPr>
              <p:cNvSpPr txBox="1"/>
              <p:nvPr/>
            </p:nvSpPr>
            <p:spPr>
              <a:xfrm>
                <a:off x="5287200" y="1264555"/>
                <a:ext cx="297859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</a:rPr>
                  <a:t>Demenkov and Kulikov</a:t>
                </a:r>
              </a:p>
              <a:p>
                <a:r>
                  <a:rPr lang="en-US" altLang="zh-CN" b="0" dirty="0">
                    <a:solidFill>
                      <a:srgbClr val="C00000"/>
                    </a:solidFill>
                  </a:rPr>
                  <a:t>Another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solidFill>
                    <a:srgbClr val="C00000"/>
                  </a:solidFill>
                </a:endParaRPr>
              </a:p>
              <a:p>
                <a:r>
                  <a:rPr lang="en-US" altLang="zh-CN" dirty="0">
                    <a:solidFill>
                      <a:srgbClr val="C00000"/>
                    </a:solidFill>
                  </a:rPr>
                  <a:t>New hard function</a:t>
                </a:r>
              </a:p>
              <a:p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4A4C2F4F-BCFF-6544-AD7B-15AA94391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200" y="1264555"/>
                <a:ext cx="2978590" cy="1200329"/>
              </a:xfrm>
              <a:prstGeom prst="rect">
                <a:avLst/>
              </a:prstGeom>
              <a:blipFill>
                <a:blip r:embed="rId13"/>
                <a:stretch>
                  <a:fillRect l="-1702" t="-2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E818BA92-FABF-8A49-9224-E0D2D2F155A9}"/>
              </a:ext>
            </a:extLst>
          </p:cNvPr>
          <p:cNvCxnSpPr>
            <a:cxnSpLocks/>
          </p:cNvCxnSpPr>
          <p:nvPr/>
        </p:nvCxnSpPr>
        <p:spPr>
          <a:xfrm>
            <a:off x="7540383" y="2072079"/>
            <a:ext cx="462880" cy="4733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615BA77-C90A-8749-8722-10D12467D1B2}"/>
                  </a:ext>
                </a:extLst>
              </p:cNvPr>
              <p:cNvSpPr txBox="1"/>
              <p:nvPr/>
            </p:nvSpPr>
            <p:spPr>
              <a:xfrm>
                <a:off x="8161402" y="2943386"/>
                <a:ext cx="3781553" cy="1449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</a:rPr>
                  <a:t>Find, </a:t>
                </a:r>
                <a:r>
                  <a:rPr lang="en-US" altLang="zh-CN" dirty="0" err="1">
                    <a:solidFill>
                      <a:srgbClr val="C00000"/>
                    </a:solidFill>
                  </a:rPr>
                  <a:t>Golovnev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, Hirsch, Kulikov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86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solidFill>
                    <a:srgbClr val="C00000"/>
                  </a:solidFill>
                </a:endParaRPr>
              </a:p>
              <a:p>
                <a:r>
                  <a:rPr lang="en-US" altLang="zh-CN" dirty="0">
                    <a:solidFill>
                      <a:srgbClr val="C00000"/>
                    </a:solidFill>
                  </a:rPr>
                  <a:t>Improving DK’s bound</a:t>
                </a:r>
              </a:p>
              <a:p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615BA77-C90A-8749-8722-10D12467D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402" y="2943386"/>
                <a:ext cx="3781553" cy="1449628"/>
              </a:xfrm>
              <a:prstGeom prst="rect">
                <a:avLst/>
              </a:prstGeom>
              <a:blipFill>
                <a:blip r:embed="rId14"/>
                <a:stretch>
                  <a:fillRect l="-1338" t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E11537F7-F841-B944-9884-8187A34FD5DB}"/>
              </a:ext>
            </a:extLst>
          </p:cNvPr>
          <p:cNvCxnSpPr>
            <a:cxnSpLocks/>
          </p:cNvCxnSpPr>
          <p:nvPr/>
        </p:nvCxnSpPr>
        <p:spPr>
          <a:xfrm flipH="1" flipV="1">
            <a:off x="8726914" y="2678174"/>
            <a:ext cx="217911" cy="2652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8302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4" grpId="0"/>
      <p:bldP spid="28" grpId="0"/>
      <p:bldP spid="31" grpId="0"/>
      <p:bldP spid="36" grpId="0"/>
      <p:bldP spid="40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CBF14AD-D3E5-B74D-949D-1E27FDAA5A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Even without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⊕,≡</m:t>
                        </m:r>
                      </m:e>
                    </m:d>
                  </m:oMath>
                </a14:m>
                <a:r>
                  <a:rPr kumimoji="1" lang="en-US" altLang="zh-CN" dirty="0"/>
                  <a:t> gates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CBF14AD-D3E5-B74D-949D-1E27FDAA5A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137" t="-67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4">
            <a:extLst>
              <a:ext uri="{FF2B5EF4-FFF2-40B4-BE49-F238E27FC236}">
                <a16:creationId xmlns:a16="http://schemas.microsoft.com/office/drawing/2014/main" id="{F656AD86-5C2F-3046-8311-2B8177B79F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284106"/>
              </p:ext>
            </p:extLst>
          </p:nvPr>
        </p:nvGraphicFramePr>
        <p:xfrm>
          <a:off x="2938103" y="1788722"/>
          <a:ext cx="7408613" cy="444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00C3A05-8101-CD46-851A-E1BB5234AE02}"/>
                  </a:ext>
                </a:extLst>
              </p:cNvPr>
              <p:cNvSpPr txBox="1"/>
              <p:nvPr/>
            </p:nvSpPr>
            <p:spPr>
              <a:xfrm>
                <a:off x="1759901" y="4193298"/>
                <a:ext cx="15854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err="1">
                    <a:solidFill>
                      <a:srgbClr val="C00000"/>
                    </a:solidFill>
                  </a:rPr>
                  <a:t>Schnorr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altLang="zh-CN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(1) </m:t>
                      </m:r>
                    </m:oMath>
                  </m:oMathPara>
                </a14:m>
                <a:endParaRPr lang="en-US" altLang="zh-CN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00C3A05-8101-CD46-851A-E1BB5234A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901" y="4193298"/>
                <a:ext cx="1585466" cy="646331"/>
              </a:xfrm>
              <a:prstGeom prst="rect">
                <a:avLst/>
              </a:prstGeom>
              <a:blipFill>
                <a:blip r:embed="rId7"/>
                <a:stretch>
                  <a:fillRect l="-3175" t="-5769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580A3640-7799-4C4B-B46E-1FB4B3D3F0CA}"/>
              </a:ext>
            </a:extLst>
          </p:cNvPr>
          <p:cNvCxnSpPr>
            <a:cxnSpLocks/>
          </p:cNvCxnSpPr>
          <p:nvPr/>
        </p:nvCxnSpPr>
        <p:spPr>
          <a:xfrm>
            <a:off x="2587083" y="4839629"/>
            <a:ext cx="570353" cy="3010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D8C5649-EB2F-B745-8800-0F1B0E204F9F}"/>
                  </a:ext>
                </a:extLst>
              </p:cNvPr>
              <p:cNvSpPr txBox="1"/>
              <p:nvPr/>
            </p:nvSpPr>
            <p:spPr>
              <a:xfrm>
                <a:off x="5959343" y="4494381"/>
                <a:ext cx="15854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</a:rPr>
                  <a:t>Zwick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altLang="zh-CN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(1) </m:t>
                      </m:r>
                    </m:oMath>
                  </m:oMathPara>
                </a14:m>
                <a:endParaRPr lang="en-US" altLang="zh-CN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D8C5649-EB2F-B745-8800-0F1B0E204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343" y="4494381"/>
                <a:ext cx="1585466" cy="646331"/>
              </a:xfrm>
              <a:prstGeom prst="rect">
                <a:avLst/>
              </a:prstGeom>
              <a:blipFill>
                <a:blip r:embed="rId8"/>
                <a:stretch>
                  <a:fillRect l="-3175" t="-3846" b="-9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5333CEB6-BED5-D047-9324-F8AF3F28EB4D}"/>
              </a:ext>
            </a:extLst>
          </p:cNvPr>
          <p:cNvCxnSpPr>
            <a:cxnSpLocks/>
          </p:cNvCxnSpPr>
          <p:nvPr/>
        </p:nvCxnSpPr>
        <p:spPr>
          <a:xfrm flipH="1" flipV="1">
            <a:off x="5687122" y="4193298"/>
            <a:ext cx="272221" cy="3010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6A285CA-3974-8446-8FCA-249270DBE3E0}"/>
                  </a:ext>
                </a:extLst>
              </p:cNvPr>
              <p:cNvSpPr txBox="1"/>
              <p:nvPr/>
            </p:nvSpPr>
            <p:spPr>
              <a:xfrm>
                <a:off x="5166610" y="2782669"/>
                <a:ext cx="15854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</a:rPr>
                  <a:t>Lachish, Raz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altLang="zh-CN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(1) </m:t>
                      </m:r>
                    </m:oMath>
                  </m:oMathPara>
                </a14:m>
                <a:endParaRPr lang="en-US" altLang="zh-CN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6A285CA-3974-8446-8FCA-249270DBE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610" y="2782669"/>
                <a:ext cx="1585466" cy="646331"/>
              </a:xfrm>
              <a:prstGeom prst="rect">
                <a:avLst/>
              </a:prstGeom>
              <a:blipFill>
                <a:blip r:embed="rId9"/>
                <a:stretch>
                  <a:fillRect l="-4000" t="-3774" b="-94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570D66E7-13C9-3042-BEF9-FF1836E8EA2D}"/>
              </a:ext>
            </a:extLst>
          </p:cNvPr>
          <p:cNvCxnSpPr>
            <a:cxnSpLocks/>
          </p:cNvCxnSpPr>
          <p:nvPr/>
        </p:nvCxnSpPr>
        <p:spPr>
          <a:xfrm>
            <a:off x="6642409" y="3170488"/>
            <a:ext cx="349406" cy="1525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BE3E6F6-FB5C-A24F-BC38-B367F75018FD}"/>
                  </a:ext>
                </a:extLst>
              </p:cNvPr>
              <p:cNvSpPr txBox="1"/>
              <p:nvPr/>
            </p:nvSpPr>
            <p:spPr>
              <a:xfrm>
                <a:off x="7595178" y="3178724"/>
                <a:ext cx="21810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err="1">
                    <a:solidFill>
                      <a:srgbClr val="C00000"/>
                    </a:solidFill>
                  </a:rPr>
                  <a:t>Iwama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, </a:t>
                </a:r>
                <a:r>
                  <a:rPr lang="en-US" altLang="zh-CN" dirty="0" err="1">
                    <a:solidFill>
                      <a:srgbClr val="C00000"/>
                    </a:solidFill>
                  </a:rPr>
                  <a:t>Morizumi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altLang="zh-CN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(1) </m:t>
                      </m:r>
                    </m:oMath>
                  </m:oMathPara>
                </a14:m>
                <a:endParaRPr lang="en-US" altLang="zh-CN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BE3E6F6-FB5C-A24F-BC38-B367F7501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178" y="3178724"/>
                <a:ext cx="2181049" cy="646331"/>
              </a:xfrm>
              <a:prstGeom prst="rect">
                <a:avLst/>
              </a:prstGeom>
              <a:blipFill>
                <a:blip r:embed="rId10"/>
                <a:stretch>
                  <a:fillRect l="-2326" t="-3922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82219AAE-52B8-0B4F-92E6-1383F5DAF587}"/>
              </a:ext>
            </a:extLst>
          </p:cNvPr>
          <p:cNvCxnSpPr>
            <a:cxnSpLocks/>
          </p:cNvCxnSpPr>
          <p:nvPr/>
        </p:nvCxnSpPr>
        <p:spPr>
          <a:xfrm flipH="1" flipV="1">
            <a:off x="7322958" y="2955293"/>
            <a:ext cx="384899" cy="2234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883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B6662E-054D-B64E-BA6B-E76E2672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Why do circuit lower bounds matter?</a:t>
            </a:r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BCDA3F-8495-1240-85E2-A2E1CE720697}"/>
              </a:ext>
            </a:extLst>
          </p:cNvPr>
          <p:cNvSpPr txBox="1"/>
          <p:nvPr/>
        </p:nvSpPr>
        <p:spPr>
          <a:xfrm>
            <a:off x="3923414" y="3258880"/>
            <a:ext cx="507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FF0000"/>
                </a:solidFill>
              </a:rPr>
              <a:t>Circuit lower bounds</a:t>
            </a:r>
            <a:endParaRPr kumimoji="1"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1B7C813-F302-0746-90C7-2E970EEB3E47}"/>
              </a:ext>
            </a:extLst>
          </p:cNvPr>
          <p:cNvSpPr txBox="1"/>
          <p:nvPr/>
        </p:nvSpPr>
        <p:spPr>
          <a:xfrm>
            <a:off x="7389629" y="2120274"/>
            <a:ext cx="2763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/>
              <a:t>Derandomization</a:t>
            </a:r>
            <a:endParaRPr kumimoji="1"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54F0C0-936D-0448-8044-36B84904CF46}"/>
              </a:ext>
            </a:extLst>
          </p:cNvPr>
          <p:cNvSpPr txBox="1"/>
          <p:nvPr/>
        </p:nvSpPr>
        <p:spPr>
          <a:xfrm>
            <a:off x="9223218" y="3582045"/>
            <a:ext cx="228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0FFE7AC-779F-4249-9BB9-FAF4E30D1344}"/>
                  </a:ext>
                </a:extLst>
              </p:cNvPr>
              <p:cNvSpPr txBox="1"/>
              <p:nvPr/>
            </p:nvSpPr>
            <p:spPr>
              <a:xfrm>
                <a:off x="7993971" y="4790500"/>
                <a:ext cx="12292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m:rPr>
                          <m:nor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0FFE7AC-779F-4249-9BB9-FAF4E30D1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971" y="4790500"/>
                <a:ext cx="122924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51818D50-C3C5-9F4C-908A-9FC3BD777A98}"/>
              </a:ext>
            </a:extLst>
          </p:cNvPr>
          <p:cNvSpPr txBox="1"/>
          <p:nvPr/>
        </p:nvSpPr>
        <p:spPr>
          <a:xfrm>
            <a:off x="4997833" y="5028258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Algorithms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343FCAA-8AC7-AB48-B8FB-0DF56BF1E16C}"/>
              </a:ext>
            </a:extLst>
          </p:cNvPr>
          <p:cNvSpPr txBox="1"/>
          <p:nvPr/>
        </p:nvSpPr>
        <p:spPr>
          <a:xfrm>
            <a:off x="1504061" y="4145090"/>
            <a:ext cx="3304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Parallel computation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E6C1594-1397-5E45-AD58-BC4A010D9EDA}"/>
              </a:ext>
            </a:extLst>
          </p:cNvPr>
          <p:cNvSpPr txBox="1"/>
          <p:nvPr/>
        </p:nvSpPr>
        <p:spPr>
          <a:xfrm>
            <a:off x="1564630" y="2797215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Matrix rigidity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837BB6D-DA89-7C4B-A267-3C15E2A12601}"/>
              </a:ext>
            </a:extLst>
          </p:cNvPr>
          <p:cNvSpPr txBox="1"/>
          <p:nvPr/>
        </p:nvSpPr>
        <p:spPr>
          <a:xfrm>
            <a:off x="3654890" y="2051025"/>
            <a:ext cx="339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Structural complexity</a:t>
            </a:r>
          </a:p>
        </p:txBody>
      </p:sp>
    </p:spTree>
    <p:extLst>
      <p:ext uri="{BB962C8B-B14F-4D97-AF65-F5344CB8AC3E}">
        <p14:creationId xmlns:p14="http://schemas.microsoft.com/office/powerpoint/2010/main" val="391884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3A87-BF0F-E893-602A-F6C9EC8A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263D3B-F45A-DD22-A2DB-3BAB44E62F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021541"/>
                <a:ext cx="8915400" cy="432889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Introduction</a:t>
                </a:r>
              </a:p>
              <a:p>
                <a:r>
                  <a:rPr lang="en-US" sz="2400" dirty="0"/>
                  <a:t>Proof sketch </a:t>
                </a:r>
                <a:r>
                  <a:rPr lang="en-US" altLang="zh-CN" sz="2400" dirty="0"/>
                  <a:t>of the previous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3+</m:t>
                        </m:r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86</m:t>
                            </m:r>
                          </m:den>
                        </m:f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/>
                  <a:t> bound</a:t>
                </a:r>
              </a:p>
              <a:p>
                <a:pPr marL="742950" lvl="2" indent="-342900"/>
                <a:r>
                  <a:rPr lang="en-US" sz="2200" dirty="0"/>
                  <a:t>Paradigm: gate elimination</a:t>
                </a:r>
              </a:p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Our improvements towards a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3.1</m:t>
                    </m:r>
                    <m:r>
                      <a:rPr lang="en-US" altLang="zh-CN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bound</a:t>
                </a:r>
              </a:p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Open problems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263D3B-F45A-DD22-A2DB-3BAB44E62F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021541"/>
                <a:ext cx="8915400" cy="4328890"/>
              </a:xfrm>
              <a:blipFill>
                <a:blip r:embed="rId5"/>
                <a:stretch>
                  <a:fillRect l="-997" t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1313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4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9.6|36.9|11.3|19.2|6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28.3|6.4|1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4.1|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8|36.9|15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23.5|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5.4|8.5|4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14.9|1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7.1|2.5|0.8|5.9|15.5|0.7|2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8.2|22.3|2.8|7.9|6.3|17.5|6.8|1.6|6.3|7.6|1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3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3.1|19.6|1|40.9|3|3.4|9.8|9.6|4.5|7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.9|46"/>
</p:tagLst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15777</TotalTime>
  <Words>1705</Words>
  <Application>Microsoft Macintosh PowerPoint</Application>
  <PresentationFormat>Widescreen</PresentationFormat>
  <Paragraphs>417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等线</vt:lpstr>
      <vt:lpstr>Arial</vt:lpstr>
      <vt:lpstr>Cambria Math</vt:lpstr>
      <vt:lpstr>Century Gothic</vt:lpstr>
      <vt:lpstr>Wingdings 3</vt:lpstr>
      <vt:lpstr>丝状</vt:lpstr>
      <vt:lpstr>PowerPoint Presentation</vt:lpstr>
      <vt:lpstr>Overview</vt:lpstr>
      <vt:lpstr>Circuits</vt:lpstr>
      <vt:lpstr>What is the power of circuits</vt:lpstr>
      <vt:lpstr>Let’s try again</vt:lpstr>
      <vt:lpstr>HOWEVER…</vt:lpstr>
      <vt:lpstr>Even without {⊕,≡} gates</vt:lpstr>
      <vt:lpstr>Why do circuit lower bounds matter?</vt:lpstr>
      <vt:lpstr>Overview</vt:lpstr>
      <vt:lpstr>Weapon: gate elimination</vt:lpstr>
      <vt:lpstr>Extend the hard function</vt:lpstr>
      <vt:lpstr>Towards better-than-3n lower bound</vt:lpstr>
      <vt:lpstr>PowerPoint Presentation</vt:lpstr>
      <vt:lpstr>First attempt</vt:lpstr>
      <vt:lpstr>What about the case when the ∧-type gate is fed by another gate</vt:lpstr>
      <vt:lpstr>With magic</vt:lpstr>
      <vt:lpstr>One more trouble</vt:lpstr>
      <vt:lpstr>[FGHK]: amortized analysis on troubled gates</vt:lpstr>
      <vt:lpstr>PowerPoint Presentation</vt:lpstr>
      <vt:lpstr>PowerPoint Presentation</vt:lpstr>
      <vt:lpstr>Temporary quadratic substitution</vt:lpstr>
      <vt:lpstr>Overview</vt:lpstr>
      <vt:lpstr>Why only 1/86?</vt:lpstr>
      <vt:lpstr>How elimination introduces troubles</vt:lpstr>
      <vt:lpstr>Observation 1: adjacent troubled gates are not hard</vt:lpstr>
      <vt:lpstr>Observation 2: eliminated gates are connected</vt:lpstr>
      <vt:lpstr>Improved bound</vt:lpstr>
      <vt:lpstr>Observation 3: hard cases have nice local properties</vt:lpstr>
      <vt:lpstr>Summing up everything</vt:lpstr>
      <vt:lpstr>Overview</vt:lpstr>
      <vt:lpstr>Open problems</vt:lpstr>
      <vt:lpstr>Thank you very much!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 Tianqi</dc:creator>
  <cp:lastModifiedBy>Yang Tianqi</cp:lastModifiedBy>
  <cp:revision>245</cp:revision>
  <dcterms:created xsi:type="dcterms:W3CDTF">2021-05-16T17:08:22Z</dcterms:created>
  <dcterms:modified xsi:type="dcterms:W3CDTF">2022-06-02T17:22:51Z</dcterms:modified>
</cp:coreProperties>
</file>